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61"/>
  </p:handoutMasterIdLst>
  <p:sldIdLst>
    <p:sldId id="1144" r:id="rId4"/>
    <p:sldId id="1088" r:id="rId5"/>
    <p:sldId id="279" r:id="rId6"/>
    <p:sldId id="1035" r:id="rId8"/>
    <p:sldId id="759" r:id="rId9"/>
    <p:sldId id="760" r:id="rId10"/>
    <p:sldId id="979" r:id="rId11"/>
    <p:sldId id="781" r:id="rId12"/>
    <p:sldId id="920" r:id="rId13"/>
    <p:sldId id="921" r:id="rId14"/>
    <p:sldId id="922" r:id="rId15"/>
    <p:sldId id="923" r:id="rId16"/>
    <p:sldId id="924" r:id="rId17"/>
    <p:sldId id="925" r:id="rId18"/>
    <p:sldId id="926" r:id="rId19"/>
    <p:sldId id="927" r:id="rId20"/>
    <p:sldId id="945" r:id="rId21"/>
    <p:sldId id="917" r:id="rId22"/>
    <p:sldId id="930" r:id="rId23"/>
    <p:sldId id="936" r:id="rId24"/>
    <p:sldId id="937" r:id="rId25"/>
    <p:sldId id="944" r:id="rId26"/>
    <p:sldId id="938" r:id="rId27"/>
    <p:sldId id="939" r:id="rId28"/>
    <p:sldId id="940" r:id="rId29"/>
    <p:sldId id="941" r:id="rId30"/>
    <p:sldId id="943" r:id="rId31"/>
    <p:sldId id="946" r:id="rId32"/>
    <p:sldId id="947" r:id="rId33"/>
    <p:sldId id="942" r:id="rId34"/>
    <p:sldId id="948" r:id="rId35"/>
    <p:sldId id="949" r:id="rId36"/>
    <p:sldId id="950" r:id="rId37"/>
    <p:sldId id="956" r:id="rId38"/>
    <p:sldId id="957" r:id="rId39"/>
    <p:sldId id="958" r:id="rId40"/>
    <p:sldId id="959" r:id="rId41"/>
    <p:sldId id="960" r:id="rId42"/>
    <p:sldId id="962" r:id="rId43"/>
    <p:sldId id="961" r:id="rId44"/>
    <p:sldId id="952" r:id="rId45"/>
    <p:sldId id="951" r:id="rId46"/>
    <p:sldId id="963" r:id="rId47"/>
    <p:sldId id="953" r:id="rId48"/>
    <p:sldId id="966" r:id="rId49"/>
    <p:sldId id="967" r:id="rId50"/>
    <p:sldId id="954" r:id="rId51"/>
    <p:sldId id="968" r:id="rId52"/>
    <p:sldId id="969" r:id="rId53"/>
    <p:sldId id="972" r:id="rId54"/>
    <p:sldId id="974" r:id="rId55"/>
    <p:sldId id="973" r:id="rId56"/>
    <p:sldId id="975" r:id="rId57"/>
    <p:sldId id="976" r:id="rId58"/>
    <p:sldId id="978" r:id="rId59"/>
    <p:sldId id="270" r:id="rId60"/>
  </p:sldIdLst>
  <p:sldSz cx="12192000" cy="6858000"/>
  <p:notesSz cx="7103745" cy="10234295"/>
  <p:embeddedFontLst>
    <p:embeddedFont>
      <p:font typeface="黑体" panose="02010609060101010101" charset="-122"/>
      <p:regular r:id="rId66"/>
    </p:embeddedFont>
    <p:embeddedFont>
      <p:font typeface="微软雅黑" panose="020B0503020204020204" charset="-122"/>
      <p:regular r:id="rId67"/>
    </p:embeddedFont>
    <p:embeddedFont>
      <p:font typeface="华文细黑" panose="02010600040101010101" charset="-122"/>
      <p:regular r:id="rId68"/>
    </p:embeddedFont>
    <p:embeddedFont>
      <p:font typeface="Calibri" panose="020F0502020204030204" pitchFamily="34" charset="0"/>
      <p:regular r:id="rId69"/>
      <p:bold r:id="rId70"/>
      <p:italic r:id="rId71"/>
      <p:boldItalic r:id="rId72"/>
    </p:embeddedFont>
    <p:embeddedFont>
      <p:font typeface="汉仪颜楷简" panose="00020600040101010101" charset="-122"/>
      <p:regular r:id="rId73"/>
    </p:embeddedFont>
  </p:embeddedFontLst>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2" userDrawn="1">
          <p15:clr>
            <a:srgbClr val="A4A3A4"/>
          </p15:clr>
        </p15:guide>
        <p15:guide id="2" pos="38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222"/>
        <p:guide pos="38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4" Type="http://schemas.openxmlformats.org/officeDocument/2006/relationships/tags" Target="tags/tag104.xml"/><Relationship Id="rId73" Type="http://schemas.openxmlformats.org/officeDocument/2006/relationships/font" Target="fonts/font8.fntdata"/><Relationship Id="rId72" Type="http://schemas.openxmlformats.org/officeDocument/2006/relationships/font" Target="fonts/font7.fntdata"/><Relationship Id="rId71" Type="http://schemas.openxmlformats.org/officeDocument/2006/relationships/font" Target="fonts/font6.fntdata"/><Relationship Id="rId70" Type="http://schemas.openxmlformats.org/officeDocument/2006/relationships/font" Target="fonts/font5.fntdata"/><Relationship Id="rId7" Type="http://schemas.openxmlformats.org/officeDocument/2006/relationships/notesMaster" Target="notesMasters/notesMaster1.xml"/><Relationship Id="rId69" Type="http://schemas.openxmlformats.org/officeDocument/2006/relationships/font" Target="fonts/font4.fntdata"/><Relationship Id="rId68" Type="http://schemas.openxmlformats.org/officeDocument/2006/relationships/font" Target="fonts/font3.fntdata"/><Relationship Id="rId67" Type="http://schemas.openxmlformats.org/officeDocument/2006/relationships/font" Target="fonts/font2.fntdata"/><Relationship Id="rId66" Type="http://schemas.openxmlformats.org/officeDocument/2006/relationships/font" Target="fonts/font1.fntdata"/><Relationship Id="rId65" Type="http://schemas.openxmlformats.org/officeDocument/2006/relationships/commentAuthors" Target="commentAuthors.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handoutMaster" Target="handoutMasters/handoutMaster1.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7.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9.xml"/><Relationship Id="rId1" Type="http://schemas.openxmlformats.org/officeDocument/2006/relationships/tags" Target="../tags/tag2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xml"/><Relationship Id="rId1" Type="http://schemas.openxmlformats.org/officeDocument/2006/relationships/tags" Target="../tags/tag3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3.xml"/><Relationship Id="rId1" Type="http://schemas.openxmlformats.org/officeDocument/2006/relationships/tags" Target="../tags/tag3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5.xml"/><Relationship Id="rId1" Type="http://schemas.openxmlformats.org/officeDocument/2006/relationships/tags" Target="../tags/tag3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7.xml"/><Relationship Id="rId1" Type="http://schemas.openxmlformats.org/officeDocument/2006/relationships/tags" Target="../tags/tag3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9.xml"/><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1.xml"/><Relationship Id="rId1" Type="http://schemas.openxmlformats.org/officeDocument/2006/relationships/tags" Target="../tags/tag4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3.xml"/><Relationship Id="rId1" Type="http://schemas.openxmlformats.org/officeDocument/2006/relationships/tags" Target="../tags/tag4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5.xml"/><Relationship Id="rId1" Type="http://schemas.openxmlformats.org/officeDocument/2006/relationships/tags" Target="../tags/tag4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7.xml"/><Relationship Id="rId1" Type="http://schemas.openxmlformats.org/officeDocument/2006/relationships/tags" Target="../tags/tag4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9.xml"/><Relationship Id="rId1" Type="http://schemas.openxmlformats.org/officeDocument/2006/relationships/tags" Target="../tags/tag4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1.xml"/><Relationship Id="rId1" Type="http://schemas.openxmlformats.org/officeDocument/2006/relationships/tags" Target="../tags/tag5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3.xml"/><Relationship Id="rId1" Type="http://schemas.openxmlformats.org/officeDocument/2006/relationships/tags" Target="../tags/tag5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5.xml"/><Relationship Id="rId1" Type="http://schemas.openxmlformats.org/officeDocument/2006/relationships/tags" Target="../tags/tag5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7.xml"/><Relationship Id="rId1" Type="http://schemas.openxmlformats.org/officeDocument/2006/relationships/tags" Target="../tags/tag56.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9.xml"/><Relationship Id="rId1" Type="http://schemas.openxmlformats.org/officeDocument/2006/relationships/tags" Target="../tags/tag58.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1.xml"/><Relationship Id="rId1" Type="http://schemas.openxmlformats.org/officeDocument/2006/relationships/tags" Target="../tags/tag60.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3.xml"/><Relationship Id="rId1" Type="http://schemas.openxmlformats.org/officeDocument/2006/relationships/tags" Target="../tags/tag6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5.xml"/><Relationship Id="rId1" Type="http://schemas.openxmlformats.org/officeDocument/2006/relationships/tags" Target="../tags/tag6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7.xml"/><Relationship Id="rId1" Type="http://schemas.openxmlformats.org/officeDocument/2006/relationships/tags" Target="../tags/tag66.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69.xml"/><Relationship Id="rId1" Type="http://schemas.openxmlformats.org/officeDocument/2006/relationships/tags" Target="../tags/tag68.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1.xml"/><Relationship Id="rId1" Type="http://schemas.openxmlformats.org/officeDocument/2006/relationships/tags" Target="../tags/tag70.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3.xml"/><Relationship Id="rId1" Type="http://schemas.openxmlformats.org/officeDocument/2006/relationships/tags" Target="../tags/tag7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5.xml"/><Relationship Id="rId1" Type="http://schemas.openxmlformats.org/officeDocument/2006/relationships/tags" Target="../tags/tag74.xml"/></Relationships>
</file>

<file path=ppt/slides/_rels/slide4.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7" Type="http://schemas.openxmlformats.org/officeDocument/2006/relationships/slideLayout" Target="../slideLayouts/slideLayout13.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7.xml"/><Relationship Id="rId1" Type="http://schemas.openxmlformats.org/officeDocument/2006/relationships/tags" Target="../tags/tag76.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9.xml"/><Relationship Id="rId1" Type="http://schemas.openxmlformats.org/officeDocument/2006/relationships/tags" Target="../tags/tag78.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hemeOverride" Target="../theme/themeOverride1.xml"/><Relationship Id="rId2" Type="http://schemas.openxmlformats.org/officeDocument/2006/relationships/tags" Target="../tags/tag81.xml"/><Relationship Id="rId1" Type="http://schemas.openxmlformats.org/officeDocument/2006/relationships/tags" Target="../tags/tag80.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hemeOverride" Target="../theme/themeOverride2.xml"/><Relationship Id="rId2" Type="http://schemas.openxmlformats.org/officeDocument/2006/relationships/tags" Target="../tags/tag83.xml"/><Relationship Id="rId1" Type="http://schemas.openxmlformats.org/officeDocument/2006/relationships/tags" Target="../tags/tag8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5.xml"/><Relationship Id="rId1" Type="http://schemas.openxmlformats.org/officeDocument/2006/relationships/tags" Target="../tags/tag8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7.xml"/><Relationship Id="rId1" Type="http://schemas.openxmlformats.org/officeDocument/2006/relationships/tags" Target="../tags/tag86.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9.xml"/><Relationship Id="rId1" Type="http://schemas.openxmlformats.org/officeDocument/2006/relationships/tags" Target="../tags/tag8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1.xml"/><Relationship Id="rId1" Type="http://schemas.openxmlformats.org/officeDocument/2006/relationships/tags" Target="../tags/tag9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9.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3.xml"/><Relationship Id="rId1" Type="http://schemas.openxmlformats.org/officeDocument/2006/relationships/tags" Target="../tags/tag9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5.xml"/><Relationship Id="rId1" Type="http://schemas.openxmlformats.org/officeDocument/2006/relationships/tags" Target="../tags/tag94.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hemeOverride" Target="../theme/themeOverride3.xml"/><Relationship Id="rId3" Type="http://schemas.openxmlformats.org/officeDocument/2006/relationships/image" Target="../media/image13.png"/><Relationship Id="rId2" Type="http://schemas.openxmlformats.org/officeDocument/2006/relationships/tags" Target="../tags/tag97.xml"/><Relationship Id="rId1" Type="http://schemas.openxmlformats.org/officeDocument/2006/relationships/tags" Target="../tags/tag96.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9.xml"/><Relationship Id="rId1" Type="http://schemas.openxmlformats.org/officeDocument/2006/relationships/tags" Target="../tags/tag98.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1.xml"/><Relationship Id="rId1" Type="http://schemas.openxmlformats.org/officeDocument/2006/relationships/tags" Target="../tags/tag100.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3.xml"/><Relationship Id="rId1" Type="http://schemas.openxmlformats.org/officeDocument/2006/relationships/tags" Target="../tags/tag10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xml"/><Relationship Id="rId1" Type="http://schemas.openxmlformats.org/officeDocument/2006/relationships/tags" Target="../tags/tag2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3898265" y="425650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dirty="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p:txBody>
        </p:sp>
      </p:grpSp>
      <p:sp>
        <p:nvSpPr>
          <p:cNvPr id="2" name="文本框 1"/>
          <p:cNvSpPr txBox="1"/>
          <p:nvPr/>
        </p:nvSpPr>
        <p:spPr>
          <a:xfrm>
            <a:off x="1887220" y="629285"/>
            <a:ext cx="6711950" cy="2861310"/>
          </a:xfrm>
          <a:prstGeom prst="rect">
            <a:avLst/>
          </a:prstGeom>
          <a:noFill/>
        </p:spPr>
        <p:txBody>
          <a:bodyPr wrap="square" rtlCol="0">
            <a:noAutofit/>
          </a:bodyPr>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康复医学概论</a:t>
            </a:r>
            <a:r>
              <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（第二版）</a:t>
            </a:r>
            <a:endParaRPr lang="zh-CN" altLang="en-US" sz="40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运动学基础理论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00000"/>
              </a:lnSpc>
              <a:spcBef>
                <a:spcPts val="1000"/>
              </a:spcBef>
              <a:spcAft>
                <a:spcPts val="0"/>
              </a:spcAft>
              <a:buSzPct val="100000"/>
              <a:buNone/>
            </a:pP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15390" y="1715770"/>
            <a:ext cx="9761220" cy="3621405"/>
          </a:xfrm>
          <a:prstGeom prst="rect">
            <a:avLst/>
          </a:prstGeom>
          <a:noFill/>
        </p:spPr>
        <p:txBody>
          <a:bodyPr wrap="square" rtlCol="0">
            <a:no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 案例导入</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患者杨x，男，53岁，两天前在游泳训练时，不慎头顶撞中池底，自觉四肢运动感觉丧失，行X线，CT等检查示：“颈4、5骨折脱位”，给予颈椎牵引、输液等对症治疗，双上肢可屈曲，后逐渐屈曲困难，于3日后在全麻下行“颈前路颈4、5骨折脱位复位，钛网植入，颈4-6钛板内固定术”，术后双肘及双腕可轻微活动，留置尿管，大便1天1次，需借助开塞露，无便意。目前四肢运动、感觉障碍伴二便障碍，ADL大部分介助他人。</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运动学基础理论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61035" y="2090420"/>
            <a:ext cx="10871200" cy="216852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en-US" altLang="zh-CN" sz="1600" b="1" dirty="0">
                <a:solidFill>
                  <a:srgbClr val="2E75B6"/>
                </a:solidFill>
                <a:latin typeface="微软雅黑" panose="020B0503020204020204" charset="-122"/>
                <a:ea typeface="微软雅黑" panose="020B0503020204020204" charset="-122"/>
                <a:sym typeface="+mn-ea"/>
              </a:rPr>
              <a:t> </a:t>
            </a:r>
            <a:r>
              <a:rPr lang="zh-CN" altLang="en-US" b="1" dirty="0">
                <a:solidFill>
                  <a:srgbClr val="2E75B6"/>
                </a:solidFill>
                <a:latin typeface="微软雅黑" panose="020B0503020204020204" charset="-122"/>
                <a:ea typeface="微软雅黑" panose="020B0503020204020204" charset="-122"/>
                <a:sym typeface="+mn-ea"/>
              </a:rPr>
              <a:t>思考</a:t>
            </a:r>
            <a:endParaRPr lang="zh-CN" altLang="en-US" sz="1600"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1.本例患者的术后可以进行肢体运动康复吗？ </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2.卧床对患者的影响，可能会出现哪些并发症？</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3.早期康复介入患者有哪些获益</a:t>
            </a:r>
            <a:r>
              <a:rPr lang="zh-CN" altLang="en-US" sz="1800" dirty="0">
                <a:latin typeface="微软雅黑" panose="020B0503020204020204" charset="-122"/>
                <a:ea typeface="微软雅黑" panose="020B0503020204020204" charset="-122"/>
                <a:sym typeface="+mn-ea"/>
              </a:rPr>
              <a:t>。</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、力学的基本概念</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61035" y="2090420"/>
            <a:ext cx="10871200" cy="1753235"/>
          </a:xfrm>
          <a:prstGeom prst="rect">
            <a:avLst/>
          </a:prstGeom>
          <a:noFill/>
        </p:spPr>
        <p:txBody>
          <a:bodyPr wrap="square" rtlCol="0">
            <a:spAutoFit/>
          </a:bodyPr>
          <a:lstStyle/>
          <a:p>
            <a:pPr indent="457200" algn="just">
              <a:lnSpc>
                <a:spcPct val="200000"/>
              </a:lnSpc>
              <a:buClrTx/>
              <a:buSzTx/>
              <a:buFontTx/>
              <a:buNone/>
              <a:extLst>
                <a:ext uri="{35155182-B16C-46BC-9424-99874614C6A1}">
                  <wpsdc:indentchars xmlns:wpsdc="http://www.wps.cn/officeDocument/2017/drawingmlCustomData" val="200" checksum="59296752"/>
                </a:ext>
              </a:extLst>
            </a:pPr>
            <a:r>
              <a:rPr lang="zh-CN" altLang="en-US" sz="1800" b="1" dirty="0">
                <a:latin typeface="微软雅黑" panose="020B0503020204020204" charset="-122"/>
                <a:ea typeface="微软雅黑" panose="020B0503020204020204" charset="-122"/>
                <a:sym typeface="+mn-ea"/>
              </a:rPr>
              <a:t>力</a:t>
            </a:r>
            <a:r>
              <a:rPr lang="zh-CN" altLang="en-US" sz="1800" dirty="0">
                <a:latin typeface="微软雅黑" panose="020B0503020204020204" charset="-122"/>
                <a:ea typeface="微软雅黑" panose="020B0503020204020204" charset="-122"/>
                <a:sym typeface="+mn-ea"/>
              </a:rPr>
              <a:t>（force） 是物体之间相互作用的表现。</a:t>
            </a:r>
            <a:endParaRPr lang="zh-CN" altLang="en-US" sz="1800"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sz="1800" b="1" dirty="0">
                <a:latin typeface="微软雅黑" panose="020B0503020204020204" charset="-122"/>
                <a:ea typeface="微软雅黑" panose="020B0503020204020204" charset="-122"/>
                <a:sym typeface="+mn-ea"/>
              </a:rPr>
              <a:t>外力</a:t>
            </a:r>
            <a:r>
              <a:rPr lang="zh-CN" altLang="en-US" sz="1800" dirty="0">
                <a:latin typeface="微软雅黑" panose="020B0503020204020204" charset="-122"/>
                <a:ea typeface="微软雅黑" panose="020B0503020204020204" charset="-122"/>
                <a:sym typeface="+mn-ea"/>
              </a:rPr>
              <a:t>：是外界物体作用于人体的力。</a:t>
            </a:r>
            <a:endParaRPr lang="zh-CN" altLang="en-US" sz="1800"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sz="1800" b="1" dirty="0">
                <a:latin typeface="微软雅黑" panose="020B0503020204020204" charset="-122"/>
                <a:ea typeface="微软雅黑" panose="020B0503020204020204" charset="-122"/>
                <a:sym typeface="+mn-ea"/>
              </a:rPr>
              <a:t>内力</a:t>
            </a:r>
            <a:r>
              <a:rPr lang="zh-CN" altLang="en-US" sz="1800" dirty="0">
                <a:latin typeface="微软雅黑" panose="020B0503020204020204" charset="-122"/>
                <a:ea typeface="微软雅黑" panose="020B0503020204020204" charset="-122"/>
                <a:sym typeface="+mn-ea"/>
              </a:rPr>
              <a:t>： 是人体内部各组织器官间相互作用的力。</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运动学基本</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概念</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61035" y="2162175"/>
            <a:ext cx="10871200" cy="2861310"/>
          </a:xfrm>
          <a:prstGeom prst="rect">
            <a:avLst/>
          </a:prstGeom>
          <a:noFill/>
        </p:spPr>
        <p:txBody>
          <a:bodyPr wrap="square" rtlCol="0">
            <a:spAutoFit/>
          </a:bodyPr>
          <a:lstStyle/>
          <a:p>
            <a:pPr indent="457200" algn="just" fontAlgn="auto">
              <a:lnSpc>
                <a:spcPct val="200000"/>
              </a:lnSpc>
              <a:buClrTx/>
              <a:buSzTx/>
              <a:buFontTx/>
            </a:pPr>
            <a:r>
              <a:rPr lang="en-US" altLang="zh-CN" sz="1800" dirty="0">
                <a:latin typeface="微软雅黑" panose="020B0503020204020204" charset="-122"/>
                <a:ea typeface="微软雅黑" panose="020B0503020204020204" charset="-122"/>
                <a:sym typeface="+mn-ea"/>
              </a:rPr>
              <a:t>1</a:t>
            </a:r>
            <a:r>
              <a:rPr lang="zh-CN" altLang="en-US" sz="1800" dirty="0">
                <a:latin typeface="微软雅黑" panose="020B0503020204020204" charset="-122"/>
                <a:ea typeface="微软雅黑" panose="020B0503020204020204" charset="-122"/>
                <a:sym typeface="+mn-ea"/>
              </a:rPr>
              <a:t>、人体的面和轴</a:t>
            </a:r>
            <a:endParaRPr lang="zh-CN" altLang="en-US" sz="1800" dirty="0">
              <a:latin typeface="微软雅黑" panose="020B0503020204020204" charset="-122"/>
              <a:ea typeface="微软雅黑" panose="020B0503020204020204" charset="-122"/>
            </a:endParaRPr>
          </a:p>
          <a:p>
            <a:pPr indent="457200" algn="just" fontAlgn="auto">
              <a:lnSpc>
                <a:spcPct val="200000"/>
              </a:lnSpc>
              <a:buClrTx/>
              <a:buSzTx/>
              <a:buFontTx/>
            </a:pPr>
            <a:r>
              <a:rPr lang="en-US" altLang="zh-CN" sz="1800" dirty="0">
                <a:latin typeface="微软雅黑" panose="020B0503020204020204" charset="-122"/>
                <a:ea typeface="微软雅黑" panose="020B0503020204020204" charset="-122"/>
                <a:sym typeface="+mn-ea"/>
              </a:rPr>
              <a:t>2</a:t>
            </a:r>
            <a:r>
              <a:rPr lang="zh-CN" altLang="en-US" sz="1800" dirty="0">
                <a:latin typeface="微软雅黑" panose="020B0503020204020204" charset="-122"/>
                <a:ea typeface="微软雅黑" panose="020B0503020204020204" charset="-122"/>
                <a:sym typeface="+mn-ea"/>
              </a:rPr>
              <a:t>、关节的运动形式</a:t>
            </a:r>
            <a:endParaRPr lang="zh-CN" altLang="en-US" sz="1800" dirty="0">
              <a:latin typeface="微软雅黑" panose="020B0503020204020204" charset="-122"/>
              <a:ea typeface="微软雅黑" panose="020B0503020204020204" charset="-122"/>
            </a:endParaRPr>
          </a:p>
          <a:p>
            <a:pPr indent="457200" algn="just" fontAlgn="auto">
              <a:lnSpc>
                <a:spcPct val="200000"/>
              </a:lnSpc>
              <a:buClrTx/>
              <a:buSzTx/>
              <a:buFontTx/>
            </a:pPr>
            <a:r>
              <a:rPr lang="en-US" altLang="zh-CN" sz="1800" dirty="0">
                <a:latin typeface="微软雅黑" panose="020B0503020204020204" charset="-122"/>
                <a:ea typeface="微软雅黑" panose="020B0503020204020204" charset="-122"/>
                <a:sym typeface="+mn-ea"/>
              </a:rPr>
              <a:t>3</a:t>
            </a:r>
            <a:r>
              <a:rPr lang="zh-CN" altLang="en-US" sz="1800" dirty="0">
                <a:latin typeface="微软雅黑" panose="020B0503020204020204" charset="-122"/>
                <a:ea typeface="微软雅黑" panose="020B0503020204020204" charset="-122"/>
                <a:sym typeface="+mn-ea"/>
              </a:rPr>
              <a:t>、人体重心与平衡</a:t>
            </a:r>
            <a:endParaRPr lang="zh-CN" altLang="en-US" sz="1800" dirty="0">
              <a:latin typeface="微软雅黑" panose="020B0503020204020204" charset="-122"/>
              <a:ea typeface="微软雅黑" panose="020B0503020204020204" charset="-122"/>
            </a:endParaRPr>
          </a:p>
          <a:p>
            <a:pPr indent="457200" algn="just" fontAlgn="auto">
              <a:lnSpc>
                <a:spcPct val="200000"/>
              </a:lnSpc>
              <a:buClrTx/>
              <a:buSzTx/>
              <a:buFontTx/>
            </a:pPr>
            <a:r>
              <a:rPr lang="en-US" altLang="zh-CN" sz="1800" dirty="0">
                <a:latin typeface="微软雅黑" panose="020B0503020204020204" charset="-122"/>
                <a:ea typeface="微软雅黑" panose="020B0503020204020204" charset="-122"/>
                <a:sym typeface="+mn-ea"/>
              </a:rPr>
              <a:t>4</a:t>
            </a:r>
            <a:r>
              <a:rPr lang="zh-CN" altLang="en-US" sz="1800" dirty="0">
                <a:latin typeface="微软雅黑" panose="020B0503020204020204" charset="-122"/>
                <a:ea typeface="微软雅黑" panose="020B0503020204020204" charset="-122"/>
                <a:sym typeface="+mn-ea"/>
              </a:rPr>
              <a:t>、人体运动链</a:t>
            </a:r>
            <a:endParaRPr lang="zh-CN" altLang="en-US" sz="1800" dirty="0">
              <a:latin typeface="微软雅黑" panose="020B0503020204020204" charset="-122"/>
              <a:ea typeface="微软雅黑" panose="020B0503020204020204" charset="-122"/>
            </a:endParaRPr>
          </a:p>
          <a:p>
            <a:pPr indent="457200" algn="just" fontAlgn="auto">
              <a:lnSpc>
                <a:spcPct val="200000"/>
              </a:lnSpc>
              <a:buClrTx/>
              <a:buSzTx/>
              <a:buFontTx/>
            </a:pPr>
            <a:r>
              <a:rPr lang="en-US" altLang="zh-CN" sz="1800" dirty="0">
                <a:latin typeface="微软雅黑" panose="020B0503020204020204" charset="-122"/>
                <a:ea typeface="微软雅黑" panose="020B0503020204020204" charset="-122"/>
                <a:sym typeface="+mn-ea"/>
              </a:rPr>
              <a:t>5</a:t>
            </a:r>
            <a:r>
              <a:rPr lang="zh-CN" altLang="en-US" sz="1800" dirty="0">
                <a:latin typeface="微软雅黑" panose="020B0503020204020204" charset="-122"/>
                <a:ea typeface="微软雅黑" panose="020B0503020204020204" charset="-122"/>
                <a:sym typeface="+mn-ea"/>
              </a:rPr>
              <a:t>、人体基本动作原理</a:t>
            </a:r>
            <a:endParaRPr lang="zh-CN" altLang="en-US" sz="1800" dirty="0">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运动与</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制动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30605" y="2090420"/>
            <a:ext cx="9556750" cy="1337945"/>
          </a:xfrm>
          <a:prstGeom prst="rect">
            <a:avLst/>
          </a:prstGeom>
          <a:noFill/>
        </p:spPr>
        <p:txBody>
          <a:bodyPr wrap="square" rtlCol="0">
            <a:spAutoFit/>
          </a:bodyPr>
          <a:lstStyle/>
          <a:p>
            <a:pPr marL="285750" indent="-285750" algn="just" fontAlgn="auto">
              <a:lnSpc>
                <a:spcPct val="150000"/>
              </a:lnSpc>
              <a:buFont typeface="Wingdings" panose="05000000000000000000" charset="0"/>
              <a:buChar char="u"/>
            </a:pPr>
            <a:r>
              <a:rPr lang="zh-CN" altLang="en-US"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汉仪颜楷简" panose="00020600040101010101" charset="-122"/>
              </a:rPr>
              <a:t>运动的生理意义</a:t>
            </a:r>
            <a:endParaRPr lang="zh-CN" altLang="en-US"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汉仪颜楷简" panose="00020600040101010101" charset="-122"/>
            </a:endParaRPr>
          </a:p>
          <a:p>
            <a:pPr marL="285750" indent="-285750" algn="just" fontAlgn="auto">
              <a:lnSpc>
                <a:spcPct val="150000"/>
              </a:lnSpc>
              <a:buFont typeface="Wingdings" panose="05000000000000000000" charset="0"/>
              <a:buChar char="u"/>
            </a:pPr>
            <a:endParaRPr lang="en-US"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汉仪颜楷简" panose="00020600040101010101" charset="-122"/>
            </a:endParaRPr>
          </a:p>
          <a:p>
            <a:pPr marL="285750" indent="-285750" algn="just" fontAlgn="auto">
              <a:lnSpc>
                <a:spcPct val="150000"/>
              </a:lnSpc>
              <a:buFont typeface="Wingdings" panose="05000000000000000000" charset="0"/>
              <a:buChar char="u"/>
            </a:pPr>
            <a:r>
              <a:rPr lang="zh-CN" altLang="en-US"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汉仪颜楷简" panose="00020600040101010101" charset="-122"/>
              </a:rPr>
              <a:t>制动与卧床对机体的影响</a:t>
            </a:r>
            <a:endParaRPr lang="zh-CN" altLang="en-US"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汉仪颜楷简"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运动</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控制</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49985" y="2090420"/>
            <a:ext cx="9578340" cy="1753235"/>
          </a:xfrm>
          <a:prstGeom prst="rect">
            <a:avLst/>
          </a:prstGeom>
          <a:noFill/>
        </p:spPr>
        <p:txBody>
          <a:bodyPr wrap="square" rtlCol="0">
            <a:spAutoFit/>
          </a:bodyPr>
          <a:lstStyle/>
          <a:p>
            <a:pPr marL="285750" indent="-285750" algn="just" fontAlgn="auto">
              <a:lnSpc>
                <a:spcPct val="200000"/>
              </a:lnSpc>
              <a:buClrTx/>
              <a:buSzTx/>
              <a:buFont typeface="Wingdings" panose="05000000000000000000" charset="0"/>
              <a:buChar char="u"/>
            </a:pPr>
            <a:r>
              <a:rPr lang="zh-CN" altLang="en-US" sz="1800" dirty="0">
                <a:latin typeface="微软雅黑" panose="020B0503020204020204" charset="-122"/>
                <a:ea typeface="微软雅黑" panose="020B0503020204020204" charset="-122"/>
                <a:sym typeface="+mn-ea"/>
              </a:rPr>
              <a:t> </a:t>
            </a:r>
            <a:r>
              <a:rPr lang="zh-CN" altLang="en-US" sz="1800" dirty="0">
                <a:latin typeface="微软雅黑" panose="020B0503020204020204" charset="-122"/>
                <a:ea typeface="微软雅黑" panose="020B0503020204020204" charset="-122"/>
                <a:sym typeface="+mn-ea"/>
              </a:rPr>
              <a:t>随意运动</a:t>
            </a:r>
            <a:endParaRPr lang="zh-CN" altLang="en-US" sz="1800" dirty="0">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en-US" altLang="zh-CN" sz="1800" dirty="0">
                <a:latin typeface="微软雅黑" panose="020B0503020204020204" charset="-122"/>
                <a:ea typeface="微软雅黑" panose="020B0503020204020204" charset="-122"/>
                <a:sym typeface="+mn-ea"/>
              </a:rPr>
              <a:t> </a:t>
            </a:r>
            <a:r>
              <a:rPr lang="zh-CN" altLang="en-US" sz="1800" dirty="0">
                <a:latin typeface="微软雅黑" panose="020B0503020204020204" charset="-122"/>
                <a:ea typeface="微软雅黑" panose="020B0503020204020204" charset="-122"/>
                <a:sym typeface="+mn-ea"/>
              </a:rPr>
              <a:t>不随意运动</a:t>
            </a:r>
            <a:endParaRPr lang="zh-CN" altLang="en-US" sz="1800" dirty="0">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en-US" altLang="zh-CN" sz="1800" dirty="0">
                <a:latin typeface="微软雅黑" panose="020B0503020204020204" charset="-122"/>
                <a:ea typeface="微软雅黑" panose="020B0503020204020204" charset="-122"/>
                <a:sym typeface="+mn-ea"/>
              </a:rPr>
              <a:t> </a:t>
            </a:r>
            <a:r>
              <a:rPr lang="zh-CN" altLang="en-US" sz="1800" dirty="0">
                <a:latin typeface="微软雅黑" panose="020B0503020204020204" charset="-122"/>
                <a:ea typeface="微软雅黑" panose="020B0503020204020204" charset="-122"/>
                <a:sym typeface="+mn-ea"/>
              </a:rPr>
              <a:t>调节机制</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运动学基础理论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52880" y="2090420"/>
            <a:ext cx="9286875" cy="2524760"/>
          </a:xfrm>
          <a:prstGeom prst="rect">
            <a:avLst/>
          </a:prstGeom>
          <a:noFill/>
        </p:spPr>
        <p:txBody>
          <a:bodyPr wrap="square" rtlCol="0">
            <a:no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en-US" altLang="zh-CN" sz="1600" b="1" dirty="0">
                <a:solidFill>
                  <a:srgbClr val="2E75B6"/>
                </a:solidFill>
                <a:latin typeface="微软雅黑" panose="020B0503020204020204" charset="-122"/>
                <a:ea typeface="微软雅黑" panose="020B0503020204020204" charset="-122"/>
                <a:sym typeface="+mn-ea"/>
              </a:rPr>
              <a:t> </a:t>
            </a:r>
            <a:r>
              <a:rPr lang="zh-CN" altLang="en-US" b="1" dirty="0">
                <a:solidFill>
                  <a:srgbClr val="2E75B6"/>
                </a:solidFill>
                <a:latin typeface="微软雅黑" panose="020B0503020204020204" charset="-122"/>
                <a:ea typeface="微软雅黑" panose="020B0503020204020204" charset="-122"/>
                <a:sym typeface="+mn-ea"/>
              </a:rPr>
              <a:t>案例分析</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此患者术后应尽早进行肢体功能训练，防止肌肉萎缩，维持和改善关节活动度，预防并发症。卧床制动后临床常见并发症有肺部感染，下肢深静脉血栓形成，骨质疏松，泌尿系感染等。</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358265" y="2114550"/>
            <a:ext cx="913003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人体发育学基础</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理论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22705" y="997585"/>
            <a:ext cx="10064115" cy="2722880"/>
          </a:xfrm>
          <a:prstGeom prst="rect">
            <a:avLst/>
          </a:prstGeom>
          <a:noFill/>
        </p:spPr>
        <p:txBody>
          <a:bodyPr wrap="square" rtlCol="0">
            <a:spAutoFit/>
          </a:bodyPr>
          <a:p>
            <a:pPr indent="457200" algn="just" fontAlgn="auto">
              <a:lnSpc>
                <a:spcPct val="150000"/>
              </a:lnSpc>
            </a:pPr>
            <a:r>
              <a:rPr lang="zh-CN" altLang="en-US" b="1" dirty="0">
                <a:solidFill>
                  <a:srgbClr val="2E75B6"/>
                </a:solidFill>
                <a:latin typeface="微软雅黑" panose="020B0503020204020204" charset="-122"/>
                <a:ea typeface="微软雅黑" panose="020B0503020204020204" charset="-122"/>
                <a:sym typeface="+mn-ea"/>
              </a:rPr>
              <a:t>学习任务</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sym typeface="+mn-ea"/>
              </a:rPr>
              <a:t>1</a:t>
            </a:r>
            <a:r>
              <a:rPr lang="zh-CN" altLang="en-US" dirty="0">
                <a:latin typeface="微软雅黑" panose="020B0503020204020204" charset="-122"/>
                <a:ea typeface="微软雅黑" panose="020B0503020204020204" charset="-122"/>
                <a:sym typeface="+mn-ea"/>
              </a:rPr>
              <a:t>、掌握人体发育学的概念及研究范围；</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sym typeface="+mn-ea"/>
              </a:rPr>
              <a:t>2</a:t>
            </a:r>
            <a:r>
              <a:rPr lang="zh-CN" altLang="en-US" dirty="0">
                <a:latin typeface="微软雅黑" panose="020B0503020204020204" charset="-122"/>
                <a:ea typeface="微软雅黑" panose="020B0503020204020204" charset="-122"/>
                <a:sym typeface="+mn-ea"/>
              </a:rPr>
              <a:t>、熟悉人体发育学的正常发育规律；</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sym typeface="+mn-ea"/>
              </a:rPr>
              <a:t>3</a:t>
            </a:r>
            <a:r>
              <a:rPr lang="zh-CN" altLang="en-US" dirty="0">
                <a:latin typeface="微软雅黑" panose="020B0503020204020204" charset="-122"/>
                <a:ea typeface="微软雅黑" panose="020B0503020204020204" charset="-122"/>
                <a:sym typeface="+mn-ea"/>
              </a:rPr>
              <a:t>、了解人体发育学的异常发育及评定方法。</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0194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任务二、人体发育学基础理论</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00000"/>
              </a:lnSpc>
              <a:spcBef>
                <a:spcPts val="1000"/>
              </a:spcBef>
              <a:spcAft>
                <a:spcPts val="0"/>
              </a:spcAft>
              <a:buSzPct val="100000"/>
              <a:buNone/>
            </a:pP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93495" y="2090420"/>
            <a:ext cx="9606280" cy="3415030"/>
          </a:xfrm>
          <a:prstGeom prst="rect">
            <a:avLst/>
          </a:prstGeom>
          <a:noFill/>
        </p:spPr>
        <p:txBody>
          <a:bodyPr wrap="square" rtlCol="0">
            <a:spAutoFit/>
          </a:bodyPr>
          <a:lstStyle/>
          <a:p>
            <a:pPr indent="406400" algn="just" fontAlgn="auto">
              <a:lnSpc>
                <a:spcPct val="200000"/>
              </a:lnSpc>
              <a:buClrTx/>
              <a:buSzTx/>
              <a:buFontTx/>
            </a:pPr>
            <a:r>
              <a:rPr lang="en-US" altLang="zh-CN" b="1" dirty="0">
                <a:solidFill>
                  <a:srgbClr val="2E75B6"/>
                </a:solidFill>
                <a:latin typeface="微软雅黑" panose="020B0503020204020204" charset="-122"/>
                <a:ea typeface="微软雅黑" panose="020B0503020204020204" charset="-122"/>
                <a:sym typeface="+mn-ea"/>
              </a:rPr>
              <a:t> </a:t>
            </a:r>
            <a:r>
              <a:rPr lang="zh-CN" altLang="en-US" b="1" dirty="0">
                <a:solidFill>
                  <a:srgbClr val="2E75B6"/>
                </a:solidFill>
                <a:latin typeface="微软雅黑" panose="020B0503020204020204" charset="-122"/>
                <a:ea typeface="微软雅黑" panose="020B0503020204020204" charset="-122"/>
                <a:sym typeface="+mn-ea"/>
              </a:rPr>
              <a:t>内容提要</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人体发育学属于发育科学的分支领域, 是一门新的学科,是研究人体发生、发育全过程及其变化规律的科学，包括对人生各个阶段的生理功能、心理功能、社会功能等方面的研究。本节主要从人体发育学概述，人体发育学研究范围，正常发育与异常发育，以及发育评定几个方面讲解。</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项目二</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残疾学</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项目三</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康复医学基础</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项目四</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康复医学工作方式和流程</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项目五</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康复评定</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项目六</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康复治疗常用技术</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项目七</a:t>
              </a:r>
              <a:endParaRPr lang="zh-CN" altLang="en-US" sz="1800" dirty="0">
                <a:solidFill>
                  <a:schemeClr val="bg1"/>
                </a:solidFill>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康复医学科的管理</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840" y="4372610"/>
            <a:ext cx="3698875" cy="53975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项目八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rPr>
                <a:t>社区康复</a:t>
              </a:r>
              <a:endParaRPr lang="zh-CN" altLang="en-US" sz="1600" b="1" dirty="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23437" y="5385106"/>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latin typeface="华文细黑" panose="02010600040101010101" charset="-122"/>
                  <a:ea typeface="字魂70号-灵悦黑体"/>
                  <a:sym typeface="华文细黑" panose="02010600040101010101" charset="-122"/>
                </a:rPr>
                <a:t>项目九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1600" b="1" noProof="1">
                  <a:solidFill>
                    <a:schemeClr val="tx1"/>
                  </a:solidFill>
                  <a:latin typeface="微软雅黑" panose="020B0503020204020204" charset="-122"/>
                  <a:ea typeface="微软雅黑" panose="020B0503020204020204" charset="-122"/>
                </a:rPr>
                <a:t>康复医学科病历书写规范</a:t>
              </a:r>
              <a:endParaRPr lang="zh-CN" altLang="en-US" sz="1600" b="1" noProof="1">
                <a:solidFill>
                  <a:schemeClr val="tx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0194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任务二、人体发育学基础理论</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00000"/>
              </a:lnSpc>
              <a:spcBef>
                <a:spcPts val="1000"/>
              </a:spcBef>
              <a:spcAft>
                <a:spcPts val="0"/>
              </a:spcAft>
              <a:buSzPct val="100000"/>
              <a:buNone/>
            </a:pP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22400" y="2090420"/>
            <a:ext cx="9348470" cy="3969385"/>
          </a:xfrm>
          <a:prstGeom prst="rect">
            <a:avLst/>
          </a:prstGeom>
          <a:noFill/>
        </p:spPr>
        <p:txBody>
          <a:bodyPr wrap="square" rtlCol="0">
            <a:spAutoFit/>
          </a:bodyPr>
          <a:lstStyle/>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sym typeface="+mn-ea"/>
              </a:rPr>
              <a:t>案例导入</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患儿张x，女，9月，系第四胎第二产，孕母35岁高龄，母孕期曾有血糖高；患儿生后6小时出现呛咳窒息，住院治疗9天，诊为新生儿肺炎等。生后运动发育落后，4月时因不会抬头，在当地康复医院行康复治疗。目前患儿9月龄，可逗笑，头控不稳，双手不能主动抓握，不能独坐，不会翻身。</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0194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任务二、人体发育学基础理论</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00000"/>
              </a:lnSpc>
              <a:spcBef>
                <a:spcPts val="1000"/>
              </a:spcBef>
              <a:spcAft>
                <a:spcPts val="0"/>
              </a:spcAft>
              <a:buSzPct val="100000"/>
              <a:buNone/>
            </a:pP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35355" y="2090420"/>
            <a:ext cx="10871200" cy="2306955"/>
          </a:xfrm>
          <a:prstGeom prst="rect">
            <a:avLst/>
          </a:prstGeom>
          <a:noFill/>
        </p:spPr>
        <p:txBody>
          <a:bodyPr wrap="square" rtlCol="0">
            <a:spAutoFit/>
          </a:bodyPr>
          <a:lstStyle/>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sym typeface="+mn-ea"/>
              </a:rPr>
              <a:t>思考</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1.本例患儿在发育过程中存在的问题？ </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2.正常的小儿运动发育规律？</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3.本例患儿从哪些角度进行康复治疗？</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53441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一、人体发育概述</a:t>
            </a:r>
            <a:endParaRPr lang="zh-CN" altLang="en-US" sz="2800">
              <a:ea typeface="宋体" panose="02010600030101010101" pitchFamily="2" charset="-122"/>
            </a:endParaRPr>
          </a:p>
          <a:p>
            <a:pPr marL="0" lvl="0" indent="0" algn="l">
              <a:lnSpc>
                <a:spcPct val="100000"/>
              </a:lnSpc>
              <a:spcBef>
                <a:spcPts val="1000"/>
              </a:spcBef>
              <a:spcAft>
                <a:spcPts val="0"/>
              </a:spcAft>
              <a:buSzPct val="100000"/>
              <a:buNone/>
            </a:pP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00000"/>
              </a:lnSpc>
              <a:spcBef>
                <a:spcPts val="1000"/>
              </a:spcBef>
              <a:spcAft>
                <a:spcPts val="0"/>
              </a:spcAft>
              <a:buSzPct val="100000"/>
              <a:buNone/>
            </a:pP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descr="7b0a202020202262756c6c6574223a20227b5c2263617465676f727949645c223a5c225c222c5c2274656d706c61746549645c223a32303233313634357d220a7d0a"/>
          <p:cNvSpPr txBox="1"/>
          <p:nvPr/>
        </p:nvSpPr>
        <p:spPr>
          <a:xfrm>
            <a:off x="1176020" y="2090420"/>
            <a:ext cx="9013825" cy="1753235"/>
          </a:xfrm>
          <a:prstGeom prst="rect">
            <a:avLst/>
          </a:prstGeom>
          <a:noFill/>
        </p:spPr>
        <p:txBody>
          <a:bodyPr wrap="square" rtlCol="0">
            <a:spAutoFit/>
          </a:bodyPr>
          <a:lstStyle/>
          <a:p>
            <a:pPr marL="285750" indent="-285750" algn="just" fontAlgn="auto">
              <a:lnSpc>
                <a:spcPct val="200000"/>
              </a:lnSpc>
              <a:buClrTx/>
              <a:buSzTx/>
              <a:buFont typeface="Wingdings" panose="05000000000000000000" charset="0"/>
              <a:buChar char="u"/>
            </a:pPr>
            <a:r>
              <a:rPr lang="zh-CN" altLang="en-US" dirty="0">
                <a:solidFill>
                  <a:schemeClr val="tx1"/>
                </a:solidFill>
                <a:effectLst/>
                <a:latin typeface="微软雅黑" panose="020B0503020204020204" charset="-122"/>
                <a:ea typeface="微软雅黑" panose="020B0503020204020204" charset="-122"/>
                <a:sym typeface="+mn-ea"/>
              </a:rPr>
              <a:t>定义</a:t>
            </a:r>
            <a:endParaRPr lang="en-US"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en-US" dirty="0">
                <a:solidFill>
                  <a:schemeClr val="tx1"/>
                </a:solidFill>
                <a:effectLst/>
                <a:latin typeface="微软雅黑" panose="020B0503020204020204" charset="-122"/>
                <a:ea typeface="微软雅黑" panose="020B0503020204020204" charset="-122"/>
                <a:sym typeface="+mn-ea"/>
              </a:rPr>
              <a:t>生长发育</a:t>
            </a:r>
            <a:endParaRPr lang="en-US"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en-US" dirty="0">
                <a:solidFill>
                  <a:schemeClr val="tx1"/>
                </a:solidFill>
                <a:effectLst/>
                <a:latin typeface="微软雅黑" panose="020B0503020204020204" charset="-122"/>
                <a:ea typeface="微软雅黑" panose="020B0503020204020204" charset="-122"/>
                <a:sym typeface="+mn-ea"/>
              </a:rPr>
              <a:t>生长发育</a:t>
            </a:r>
            <a:r>
              <a:rPr lang="zh-CN" altLang="zh-CN" dirty="0">
                <a:solidFill>
                  <a:schemeClr val="tx1"/>
                </a:solidFill>
                <a:effectLst/>
                <a:latin typeface="微软雅黑" panose="020B0503020204020204" charset="-122"/>
                <a:ea typeface="微软雅黑" panose="020B0503020204020204" charset="-122"/>
                <a:sym typeface="+mn-ea"/>
              </a:rPr>
              <a:t>的生物学与社会学因素</a:t>
            </a:r>
            <a:endParaRPr lang="zh-CN" altLang="zh-CN" sz="1800" dirty="0">
              <a:solidFill>
                <a:schemeClr val="tx1"/>
              </a:solidFill>
              <a:effectLst/>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747895"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二、人体发育学研究范围</a:t>
            </a:r>
            <a:endParaRPr lang="zh-CN" altLang="en-US" sz="2800">
              <a:ea typeface="宋体" panose="02010600030101010101" pitchFamily="2" charset="-122"/>
            </a:endParaRPr>
          </a:p>
          <a:p>
            <a:pPr marL="0" lvl="0" indent="0" algn="l">
              <a:lnSpc>
                <a:spcPct val="100000"/>
              </a:lnSpc>
              <a:spcBef>
                <a:spcPts val="1000"/>
              </a:spcBef>
              <a:spcAft>
                <a:spcPts val="0"/>
              </a:spcAft>
              <a:buSzPct val="100000"/>
              <a:buNone/>
            </a:pP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00000"/>
              </a:lnSpc>
              <a:spcBef>
                <a:spcPts val="1000"/>
              </a:spcBef>
              <a:spcAft>
                <a:spcPts val="0"/>
              </a:spcAft>
              <a:buSzPct val="100000"/>
              <a:buNone/>
            </a:pP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descr="7b0a202020202262756c6c6574223a20227b5c2263617465676f727949645c223a5c225c222c5c2274656d706c61746549645c223a32303233313634357d220a7d0a"/>
          <p:cNvSpPr txBox="1"/>
          <p:nvPr/>
        </p:nvSpPr>
        <p:spPr>
          <a:xfrm>
            <a:off x="1176020" y="2090420"/>
            <a:ext cx="9013825" cy="1753235"/>
          </a:xfrm>
          <a:prstGeom prst="rect">
            <a:avLst/>
          </a:prstGeom>
          <a:noFill/>
        </p:spPr>
        <p:txBody>
          <a:bodyPr wrap="square" rtlCol="0">
            <a:spAutoFit/>
          </a:bodyPr>
          <a:lstStyle/>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正常发育规律</a:t>
            </a:r>
            <a:endParaRPr lang="zh-CN"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异常发育及其影响因素</a:t>
            </a:r>
            <a:endParaRPr lang="zh-CN"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发育评定</a:t>
            </a:r>
            <a:endParaRPr lang="zh-CN" altLang="zh-CN" sz="1800" dirty="0">
              <a:solidFill>
                <a:schemeClr val="tx1"/>
              </a:solidFill>
              <a:effectLst/>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正常</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发育</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66520" y="1715770"/>
            <a:ext cx="8535035" cy="3969385"/>
          </a:xfrm>
          <a:prstGeom prst="rect">
            <a:avLst/>
          </a:prstGeom>
          <a:noFill/>
        </p:spPr>
        <p:txBody>
          <a:bodyPr wrap="square" rtlCol="0">
            <a:spAutoFit/>
          </a:bodyPr>
          <a:lstStyle/>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生长发育分期</a:t>
            </a:r>
            <a:endParaRPr lang="en-US"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生长发育的规律</a:t>
            </a:r>
            <a:endParaRPr lang="zh-CN"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中枢神经系统发育</a:t>
            </a:r>
            <a:endParaRPr lang="en-US"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感知发育</a:t>
            </a:r>
            <a:endParaRPr lang="zh-CN"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运动发育</a:t>
            </a:r>
            <a:endParaRPr lang="en-US"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语言发育</a:t>
            </a:r>
            <a:endParaRPr lang="zh-CN"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心理活动发育</a:t>
            </a:r>
            <a:endParaRPr lang="zh-CN" altLang="zh-CN" sz="1800" dirty="0">
              <a:solidFill>
                <a:schemeClr val="tx1"/>
              </a:solidFill>
              <a:effectLst/>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异常发育</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32560" y="2090420"/>
            <a:ext cx="8905240" cy="2306955"/>
          </a:xfrm>
          <a:prstGeom prst="rect">
            <a:avLst/>
          </a:prstGeom>
          <a:noFill/>
        </p:spPr>
        <p:txBody>
          <a:bodyPr wrap="square" rtlCol="0">
            <a:spAutoFit/>
          </a:bodyPr>
          <a:lstStyle/>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运动功能障碍</a:t>
            </a:r>
            <a:endParaRPr lang="zh-CN"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行为异常</a:t>
            </a:r>
            <a:endParaRPr lang="en-US"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精神发育迟滞</a:t>
            </a:r>
            <a:endParaRPr lang="en-US" altLang="zh-CN" dirty="0">
              <a:solidFill>
                <a:schemeClr val="tx1"/>
              </a:solidFill>
              <a:effectLst/>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sym typeface="+mn-ea"/>
              </a:rPr>
              <a:t>孤独症</a:t>
            </a:r>
            <a:endParaRPr lang="zh-CN" altLang="zh-CN" sz="1800" dirty="0">
              <a:solidFill>
                <a:schemeClr val="tx1"/>
              </a:solidFill>
              <a:effectLst/>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发育评定</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20800" y="2090420"/>
            <a:ext cx="9322435" cy="1753235"/>
          </a:xfrm>
          <a:prstGeom prst="rect">
            <a:avLst/>
          </a:prstGeom>
          <a:noFill/>
        </p:spPr>
        <p:txBody>
          <a:bodyPr wrap="square" rtlCol="0">
            <a:spAutoFit/>
          </a:bodyPr>
          <a:lstStyle/>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cs typeface="微软雅黑" panose="020B0503020204020204" charset="-122"/>
                <a:sym typeface="+mn-ea"/>
              </a:rPr>
              <a:t>发育评定中要遵循以下原则</a:t>
            </a:r>
            <a:endParaRPr lang="zh-CN" altLang="zh-CN" dirty="0">
              <a:solidFill>
                <a:schemeClr val="tx1"/>
              </a:solidFill>
              <a:effectLst/>
              <a:latin typeface="微软雅黑" panose="020B0503020204020204" charset="-122"/>
              <a:ea typeface="微软雅黑" panose="020B0503020204020204" charset="-122"/>
              <a:cs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cs typeface="微软雅黑" panose="020B0503020204020204" charset="-122"/>
                <a:sym typeface="+mn-ea"/>
              </a:rPr>
              <a:t>评定方法</a:t>
            </a:r>
            <a:r>
              <a:rPr lang="en-US" altLang="zh-CN" dirty="0">
                <a:solidFill>
                  <a:schemeClr val="tx1"/>
                </a:solidFill>
                <a:effectLst/>
                <a:latin typeface="微软雅黑" panose="020B0503020204020204" charset="-122"/>
                <a:ea typeface="微软雅黑" panose="020B0503020204020204" charset="-122"/>
                <a:cs typeface="微软雅黑" panose="020B0503020204020204" charset="-122"/>
                <a:sym typeface="+mn-ea"/>
              </a:rPr>
              <a:t>  </a:t>
            </a:r>
            <a:endParaRPr lang="zh-CN" altLang="zh-CN" dirty="0">
              <a:solidFill>
                <a:schemeClr val="tx1"/>
              </a:solidFill>
              <a:effectLst/>
              <a:latin typeface="微软雅黑" panose="020B0503020204020204" charset="-122"/>
              <a:ea typeface="微软雅黑" panose="020B0503020204020204" charset="-122"/>
              <a:cs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zh-CN" dirty="0">
                <a:solidFill>
                  <a:schemeClr val="tx1"/>
                </a:solidFill>
                <a:effectLst/>
                <a:latin typeface="微软雅黑" panose="020B0503020204020204" charset="-122"/>
                <a:ea typeface="微软雅黑" panose="020B0503020204020204" charset="-122"/>
                <a:cs typeface="微软雅黑" panose="020B0503020204020204" charset="-122"/>
                <a:sym typeface="+mn-ea"/>
              </a:rPr>
              <a:t>评价内容</a:t>
            </a:r>
            <a:endParaRPr lang="zh-CN" altLang="zh-CN" sz="1800"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任务二</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人体发育学</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基础概论</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52880" y="2090420"/>
            <a:ext cx="9286875" cy="2524760"/>
          </a:xfrm>
          <a:prstGeom prst="rect">
            <a:avLst/>
          </a:prstGeom>
          <a:noFill/>
        </p:spPr>
        <p:txBody>
          <a:bodyPr wrap="square" rtlCol="0">
            <a:no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en-US" altLang="zh-CN" b="1" dirty="0">
                <a:solidFill>
                  <a:srgbClr val="2E75B6"/>
                </a:solidFill>
                <a:latin typeface="微软雅黑" panose="020B0503020204020204" charset="-122"/>
                <a:ea typeface="微软雅黑" panose="020B0503020204020204" charset="-122"/>
                <a:sym typeface="+mn-ea"/>
              </a:rPr>
              <a:t> </a:t>
            </a:r>
            <a:r>
              <a:rPr lang="zh-CN" altLang="en-US" b="1" dirty="0">
                <a:solidFill>
                  <a:srgbClr val="2E75B6"/>
                </a:solidFill>
                <a:latin typeface="微软雅黑" panose="020B0503020204020204" charset="-122"/>
                <a:ea typeface="微软雅黑" panose="020B0503020204020204" charset="-122"/>
                <a:sym typeface="+mn-ea"/>
              </a:rPr>
              <a:t>案例分析</a:t>
            </a:r>
            <a:endParaRPr lang="zh-CN" altLang="en-US" b="1" dirty="0">
              <a:solidFill>
                <a:srgbClr val="2E75B6"/>
              </a:solidFill>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本例患儿在发育过程中存在发育迟滞，认知落后，粗大运动发育落后明显。运动发育包括粗大运动发育与精细运动发育。粗大运动发育规律：</a:t>
            </a:r>
            <a:r>
              <a:rPr lang="en-US"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4</a:t>
            </a:r>
            <a:r>
              <a:rPr lang="zh-CN"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个月时抬头稳定；</a:t>
            </a:r>
            <a:r>
              <a:rPr lang="en-US"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7</a:t>
            </a:r>
            <a:r>
              <a:rPr lang="zh-CN"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个月能有意识的翻身；</a:t>
            </a:r>
            <a:r>
              <a:rPr lang="en-US"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8</a:t>
            </a:r>
            <a:r>
              <a:rPr lang="zh-CN"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个月时能坐稳；</a:t>
            </a:r>
            <a:r>
              <a:rPr lang="en-US"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 8</a:t>
            </a:r>
            <a:r>
              <a:rPr lang="zh-CN"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a:t>
            </a:r>
            <a:r>
              <a:rPr lang="en-US"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9</a:t>
            </a:r>
            <a:r>
              <a:rPr lang="zh-CN"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个月可用双上肢向前爬。精细运动发育规律：</a:t>
            </a:r>
            <a:r>
              <a:rPr lang="en-US"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3</a:t>
            </a:r>
            <a:r>
              <a:rPr lang="zh-CN"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a:t>
            </a:r>
            <a:r>
              <a:rPr lang="en-US"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4</a:t>
            </a:r>
            <a:r>
              <a:rPr lang="zh-CN"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个月时握持反射消失；</a:t>
            </a:r>
            <a:r>
              <a:rPr lang="en-US"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6</a:t>
            </a:r>
            <a:r>
              <a:rPr lang="zh-CN"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a:t>
            </a:r>
            <a:r>
              <a:rPr lang="en-US"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7</a:t>
            </a:r>
            <a:r>
              <a:rPr lang="zh-CN"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个月时出现换手与捏、敲等探索性动作；</a:t>
            </a:r>
            <a:r>
              <a:rPr lang="en-US"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 9</a:t>
            </a:r>
            <a:r>
              <a:rPr lang="zh-CN"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a:t>
            </a:r>
            <a:r>
              <a:rPr lang="en-US"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10</a:t>
            </a:r>
            <a:r>
              <a:rPr lang="zh-CN" altLang="zh-CN"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个月时可用拇指、示指拾物。目前患儿可进行运动、手功能、感觉统合、水疗、针刺等康复治疗。</a:t>
            </a:r>
            <a:endParaRPr lang="zh-CN" altLang="zh-CN" sz="18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358265" y="2114550"/>
            <a:ext cx="913003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神经学基础</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理论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22705" y="997585"/>
            <a:ext cx="8515350" cy="2722880"/>
          </a:xfrm>
          <a:prstGeom prst="rect">
            <a:avLst/>
          </a:prstGeom>
          <a:noFill/>
        </p:spPr>
        <p:txBody>
          <a:bodyPr wrap="square" rtlCol="0">
            <a:spAutoFit/>
          </a:bodyPr>
          <a:p>
            <a:pPr indent="457200" algn="just" fontAlgn="auto">
              <a:lnSpc>
                <a:spcPct val="150000"/>
              </a:lnSpc>
            </a:pPr>
            <a:r>
              <a:rPr lang="zh-CN" altLang="en-US" b="1" dirty="0">
                <a:solidFill>
                  <a:srgbClr val="2E75B6"/>
                </a:solidFill>
                <a:latin typeface="微软雅黑" panose="020B0503020204020204" charset="-122"/>
                <a:ea typeface="微软雅黑" panose="020B0503020204020204" charset="-122"/>
                <a:sym typeface="+mn-ea"/>
              </a:rPr>
              <a:t>学习任务</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sym typeface="+mn-ea"/>
              </a:rPr>
              <a:t>1</a:t>
            </a:r>
            <a:r>
              <a:rPr lang="zh-CN" altLang="en-US" dirty="0">
                <a:latin typeface="微软雅黑" panose="020B0503020204020204" charset="-122"/>
                <a:ea typeface="微软雅黑" panose="020B0503020204020204" charset="-122"/>
                <a:sym typeface="+mn-ea"/>
              </a:rPr>
              <a:t>、掌握力学基本概念；人体解剖参考面；人体运动链；人体力学杠杆的分类；制动的形式及利弊。</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sym typeface="+mn-ea"/>
              </a:rPr>
              <a:t>2</a:t>
            </a:r>
            <a:r>
              <a:rPr lang="zh-CN" altLang="en-US" dirty="0">
                <a:latin typeface="微软雅黑" panose="020B0503020204020204" charset="-122"/>
                <a:ea typeface="微软雅黑" panose="020B0503020204020204" charset="-122"/>
                <a:sym typeface="+mn-ea"/>
              </a:rPr>
              <a:t>、熟悉人体关节运动形式；重心的位置及影响因素。</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sym typeface="+mn-ea"/>
              </a:rPr>
              <a:t>3</a:t>
            </a:r>
            <a:r>
              <a:rPr lang="zh-CN" altLang="en-US" dirty="0">
                <a:latin typeface="微软雅黑" panose="020B0503020204020204" charset="-122"/>
                <a:ea typeface="微软雅黑" panose="020B0503020204020204" charset="-122"/>
                <a:sym typeface="+mn-ea"/>
              </a:rPr>
              <a:t>、了解运动控制的调节机制。</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a:t>
            </a: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三</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mn-ea"/>
              </a:rPr>
              <a:t>康复医学基础</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神经学基础概论</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91540" y="1727200"/>
            <a:ext cx="10408920" cy="4246245"/>
          </a:xfrm>
          <a:prstGeom prst="rect">
            <a:avLst/>
          </a:prstGeom>
          <a:noFill/>
        </p:spPr>
        <p:txBody>
          <a:bodyPr wrap="square" rtlCol="0">
            <a:spAutoFit/>
          </a:bodyPr>
          <a:lstStyle/>
          <a:p>
            <a:pPr indent="406400" algn="just" fontAlgn="auto">
              <a:lnSpc>
                <a:spcPct val="150000"/>
              </a:lnSpc>
            </a:pPr>
            <a:r>
              <a:rPr lang="zh-CN" altLang="en-US" b="1" dirty="0">
                <a:solidFill>
                  <a:srgbClr val="2E75B6"/>
                </a:solidFill>
                <a:latin typeface="微软雅黑" panose="020B0503020204020204" charset="-122"/>
                <a:ea typeface="微软雅黑" panose="020B0503020204020204" charset="-122"/>
                <a:sym typeface="+mn-ea"/>
              </a:rPr>
              <a:t>内容提要</a:t>
            </a:r>
            <a:endParaRPr lang="zh-CN" altLang="zh-CN" b="1" kern="0" dirty="0">
              <a:solidFill>
                <a:prstClr val="black"/>
              </a:solidFill>
              <a:latin typeface="微软雅黑" panose="020B0503020204020204" charset="-122"/>
              <a:ea typeface="楷体" panose="02010609060101010101" pitchFamily="49" charset="-122"/>
              <a:sym typeface="+mn-ea"/>
            </a:endParaRPr>
          </a:p>
          <a:p>
            <a:pPr indent="457200" algn="just" eaLnBrk="1" fontAlgn="auto" hangingPunct="1">
              <a:lnSpc>
                <a:spcPct val="200000"/>
              </a:lnSpc>
              <a:buClrTx/>
              <a:buSzTx/>
              <a:buFontTx/>
              <a:buNone/>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康复治疗技术的发展，以人体结构和功能发育为理论基础，通过系统学习不同阶段的生长发育特征及规律，应用运动发育规律、言语发育规律、神经发育规律、心理发育规律，提高康复评定和治疗水平。    </a:t>
            </a:r>
            <a:endParaRPr lang="zh-CN" altLang="en-US" dirty="0">
              <a:latin typeface="微软雅黑" panose="020B0503020204020204" charset="-122"/>
              <a:ea typeface="微软雅黑" panose="020B0503020204020204" charset="-122"/>
            </a:endParaRPr>
          </a:p>
          <a:p>
            <a:pPr indent="457200" algn="just" eaLnBrk="1" fontAlgn="auto" hangingPunct="1">
              <a:lnSpc>
                <a:spcPct val="200000"/>
              </a:lnSpc>
              <a:buClrTx/>
              <a:buSzTx/>
              <a:buFontTx/>
              <a:buNone/>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人体各器官、系统中，神经系统是结构最复杂、功能最精密的器官。神经系统病损后的功能恢复基于神经再生和功能重塑。本节主要从神经系统的组成，神经系统的主要功能，中枢神经再生和周围神经再生几个方面讲解。</a:t>
            </a:r>
            <a:endParaRPr lang="zh-CN" altLang="en-US" dirty="0">
              <a:latin typeface="微软雅黑" panose="020B0503020204020204" charset="-122"/>
              <a:ea typeface="微软雅黑" panose="020B0503020204020204" charset="-122"/>
            </a:endParaRPr>
          </a:p>
          <a:p>
            <a:pPr indent="504190" eaLnBrk="1" fontAlgn="auto" hangingPunct="1">
              <a:lnSpc>
                <a:spcPct val="150000"/>
              </a:lnSpc>
              <a:spcBef>
                <a:spcPct val="0"/>
              </a:spcBef>
              <a:spcAft>
                <a:spcPts val="0"/>
              </a:spcAft>
              <a:buFont typeface="Arial" panose="020B0604020202020204" pitchFamily="34" charset="0"/>
              <a:buNone/>
              <a:defRPr/>
            </a:pP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神经学基础概论</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55090" y="1727200"/>
            <a:ext cx="9483090" cy="3276600"/>
          </a:xfrm>
          <a:prstGeom prst="rect">
            <a:avLst/>
          </a:prstGeom>
          <a:noFill/>
        </p:spPr>
        <p:txBody>
          <a:bodyPr wrap="square" rtlCol="0">
            <a:spAutoFit/>
          </a:bodyPr>
          <a:lstStyle/>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sym typeface="+mn-ea"/>
              </a:rPr>
              <a:t>案例导入</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患儿张x，女，9月，系第四胎第二产，孕母35岁高龄，母孕期曾有血糖高；患儿生后6小时出现呛咳窒息，住院治疗9天，诊为新生儿肺炎等。生后运动发育落后，4月时因不会抬头，在当地康复医院行康复治疗。目前患儿9月龄，可逗笑，头控不稳，双手不能主动抓握，不能独坐，不会翻身。</a:t>
            </a:r>
            <a:endParaRPr lang="zh-CN" altLang="en-US" dirty="0">
              <a:latin typeface="微软雅黑" panose="020B0503020204020204" charset="-122"/>
              <a:ea typeface="微软雅黑" panose="020B0503020204020204" charset="-122"/>
            </a:endParaRPr>
          </a:p>
          <a:p>
            <a:pPr indent="504190" eaLnBrk="1" fontAlgn="auto" hangingPunct="1">
              <a:lnSpc>
                <a:spcPct val="150000"/>
              </a:lnSpc>
              <a:spcBef>
                <a:spcPct val="0"/>
              </a:spcBef>
              <a:spcAft>
                <a:spcPts val="0"/>
              </a:spcAft>
              <a:buFont typeface="Arial" panose="020B0604020202020204" pitchFamily="34" charset="0"/>
              <a:buNone/>
              <a:defRPr/>
            </a:pP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神经学基础概论</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55090" y="1727200"/>
            <a:ext cx="9483090" cy="3276600"/>
          </a:xfrm>
          <a:prstGeom prst="rect">
            <a:avLst/>
          </a:prstGeom>
          <a:noFill/>
        </p:spPr>
        <p:txBody>
          <a:bodyPr wrap="square" rtlCol="0">
            <a:spAutoFit/>
          </a:bodyPr>
          <a:lstStyle/>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sym typeface="+mn-ea"/>
              </a:rPr>
              <a:t>思考</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1.本例患者的语言和肢体运动可以康复吗？</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2.何谓神经可塑性？</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3.中枢神经损伤的恢复机制?</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a:p>
            <a:pPr indent="504190" eaLnBrk="1" fontAlgn="auto" hangingPunct="1">
              <a:lnSpc>
                <a:spcPct val="150000"/>
              </a:lnSpc>
              <a:spcBef>
                <a:spcPct val="0"/>
              </a:spcBef>
              <a:spcAft>
                <a:spcPts val="0"/>
              </a:spcAft>
              <a:buFont typeface="Arial" panose="020B0604020202020204" pitchFamily="34" charset="0"/>
              <a:buNone/>
              <a:defRPr/>
            </a:pP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神经系统的</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组成</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02080" y="2161540"/>
            <a:ext cx="4287520" cy="2999105"/>
          </a:xfrm>
          <a:prstGeom prst="rect">
            <a:avLst/>
          </a:prstGeom>
          <a:noFill/>
        </p:spPr>
        <p:txBody>
          <a:bodyPr wrap="square" rtlCol="0">
            <a:noAutofit/>
          </a:bodyPr>
          <a:lstStyle/>
          <a:p>
            <a:pPr marL="285750" indent="-285750" eaLnBrk="1" fontAlgn="auto" hangingPunct="1">
              <a:lnSpc>
                <a:spcPct val="150000"/>
              </a:lnSpc>
              <a:spcBef>
                <a:spcPct val="0"/>
              </a:spcBef>
              <a:spcAft>
                <a:spcPts val="0"/>
              </a:spcAft>
              <a:buFont typeface="Wingdings" panose="05000000000000000000" charset="0"/>
              <a:buChar char="u"/>
              <a:defRPr/>
            </a:pPr>
            <a:r>
              <a:rPr lang="zh-CN" altLang="zh-CN" b="1" dirty="0">
                <a:solidFill>
                  <a:schemeClr val="tx1"/>
                </a:solidFill>
                <a:effectLst/>
                <a:latin typeface="微软雅黑" panose="020B0503020204020204" charset="-122"/>
                <a:ea typeface="微软雅黑" panose="020B0503020204020204" charset="-122"/>
                <a:sym typeface="+mn-ea"/>
              </a:rPr>
              <a:t>神经元</a:t>
            </a:r>
            <a:endParaRPr lang="zh-CN" altLang="zh-CN" b="1" dirty="0">
              <a:solidFill>
                <a:schemeClr val="tx1"/>
              </a:solidFill>
              <a:effectLst/>
              <a:latin typeface="微软雅黑" panose="020B0503020204020204" charset="-122"/>
              <a:ea typeface="微软雅黑" panose="020B0503020204020204" charset="-122"/>
              <a:sym typeface="+mn-ea"/>
            </a:endParaRPr>
          </a:p>
          <a:p>
            <a:pPr indent="504190" eaLnBrk="1" fontAlgn="auto" hangingPunct="1">
              <a:lnSpc>
                <a:spcPct val="150000"/>
              </a:lnSpc>
              <a:spcBef>
                <a:spcPct val="0"/>
              </a:spcBef>
              <a:spcAft>
                <a:spcPts val="0"/>
              </a:spcAft>
              <a:buFont typeface="Arial" panose="020B0604020202020204" pitchFamily="34" charset="0"/>
              <a:buNone/>
              <a:defRPr/>
            </a:pPr>
            <a:r>
              <a:rPr lang="zh-CN" altLang="zh-CN" dirty="0">
                <a:solidFill>
                  <a:schemeClr val="tx1"/>
                </a:solidFill>
                <a:effectLst/>
                <a:latin typeface="微软雅黑" panose="020B0503020204020204" charset="-122"/>
                <a:ea typeface="微软雅黑" panose="020B0503020204020204" charset="-122"/>
                <a:sym typeface="+mn-ea"/>
              </a:rPr>
              <a:t>神经元也称神经细胞，是组成神经系统的基本机构和功能单位，由胞体与突起（数突和轴突）两部分组成</a:t>
            </a:r>
            <a:r>
              <a:rPr lang="zh-CN" altLang="en-US" dirty="0">
                <a:solidFill>
                  <a:schemeClr val="tx1"/>
                </a:solidFill>
                <a:effectLst/>
                <a:latin typeface="微软雅黑" panose="020B0503020204020204" charset="-122"/>
                <a:ea typeface="微软雅黑" panose="020B0503020204020204" charset="-122"/>
                <a:sym typeface="+mn-ea"/>
              </a:rPr>
              <a:t>。</a:t>
            </a:r>
            <a:endParaRPr lang="zh-CN" altLang="en-US" sz="1800" dirty="0">
              <a:solidFill>
                <a:schemeClr val="tx1"/>
              </a:solidFill>
              <a:effectLst/>
              <a:latin typeface="微软雅黑" panose="020B0503020204020204" charset="-122"/>
              <a:ea typeface="微软雅黑" panose="020B0503020204020204" charset="-122"/>
              <a:sym typeface="+mn-ea"/>
            </a:endParaRPr>
          </a:p>
        </p:txBody>
      </p:sp>
      <p:pic>
        <p:nvPicPr>
          <p:cNvPr id="3" name="图片 2" descr="图片1"/>
          <p:cNvPicPr>
            <a:picLocks noChangeAspect="1"/>
          </p:cNvPicPr>
          <p:nvPr/>
        </p:nvPicPr>
        <p:blipFill>
          <a:blip r:embed="rId3"/>
          <a:stretch>
            <a:fillRect/>
          </a:stretch>
        </p:blipFill>
        <p:spPr>
          <a:xfrm>
            <a:off x="6489700" y="1825625"/>
            <a:ext cx="3027680" cy="40379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神经系统的</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组成</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02080" y="2161540"/>
            <a:ext cx="9170670" cy="2999105"/>
          </a:xfrm>
          <a:prstGeom prst="rect">
            <a:avLst/>
          </a:prstGeom>
          <a:noFill/>
        </p:spPr>
        <p:txBody>
          <a:bodyPr wrap="square" rtlCol="0">
            <a:noAutofit/>
          </a:bodyPr>
          <a:lstStyle/>
          <a:p>
            <a:pPr marL="285750" indent="-285750" eaLnBrk="1" fontAlgn="auto" hangingPunct="1">
              <a:lnSpc>
                <a:spcPct val="150000"/>
              </a:lnSpc>
              <a:spcBef>
                <a:spcPct val="0"/>
              </a:spcBef>
              <a:spcAft>
                <a:spcPts val="0"/>
              </a:spcAft>
              <a:buFont typeface="Wingdings" panose="05000000000000000000" charset="0"/>
              <a:buChar char="u"/>
              <a:defRPr/>
            </a:pPr>
            <a:r>
              <a:rPr lang="zh-CN" altLang="zh-CN" b="1" dirty="0">
                <a:solidFill>
                  <a:schemeClr val="tx1"/>
                </a:solidFill>
                <a:effectLst/>
                <a:latin typeface="微软雅黑" panose="020B0503020204020204" charset="-122"/>
                <a:ea typeface="微软雅黑" panose="020B0503020204020204" charset="-122"/>
                <a:sym typeface="+mn-ea"/>
              </a:rPr>
              <a:t>突触</a:t>
            </a:r>
            <a:endParaRPr lang="zh-CN" altLang="zh-CN" b="1" dirty="0">
              <a:solidFill>
                <a:schemeClr val="tx1"/>
              </a:solidFill>
              <a:effectLst/>
              <a:latin typeface="微软雅黑" panose="020B0503020204020204" charset="-122"/>
              <a:ea typeface="微软雅黑" panose="020B0503020204020204" charset="-122"/>
              <a:sym typeface="+mn-ea"/>
            </a:endParaRPr>
          </a:p>
          <a:p>
            <a:pPr marL="285750" indent="-285750" algn="just">
              <a:lnSpc>
                <a:spcPct val="200000"/>
              </a:lnSpc>
              <a:buClrTx/>
              <a:buSzTx/>
              <a:buFont typeface="Arial" panose="020B0604020202020204" pitchFamily="34" charset="0"/>
              <a:buChar char="•"/>
            </a:pPr>
            <a:r>
              <a:rPr lang="zh-CN" altLang="en-US" dirty="0">
                <a:solidFill>
                  <a:schemeClr val="tx1"/>
                </a:solidFill>
                <a:latin typeface="微软雅黑" panose="020B0503020204020204" charset="-122"/>
                <a:ea typeface="微软雅黑" panose="020B0503020204020204" charset="-122"/>
                <a:sym typeface="+mn-ea"/>
              </a:rPr>
              <a:t>突触是神经元传递信息的重要结构；</a:t>
            </a:r>
            <a:endParaRPr lang="zh-CN" altLang="en-US" dirty="0">
              <a:solidFill>
                <a:schemeClr val="tx1"/>
              </a:solidFill>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solidFill>
                  <a:schemeClr val="tx1"/>
                </a:solidFill>
                <a:latin typeface="微软雅黑" panose="020B0503020204020204" charset="-122"/>
                <a:ea typeface="微软雅黑" panose="020B0503020204020204" charset="-122"/>
                <a:sym typeface="+mn-ea"/>
              </a:rPr>
              <a:t>由一个神经元的轴突终末与另一个神经元的树突和胞体的表面的一种特化的细胞连接；</a:t>
            </a:r>
            <a:endParaRPr lang="zh-CN" altLang="en-US" dirty="0">
              <a:solidFill>
                <a:schemeClr val="tx1"/>
              </a:solidFill>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solidFill>
                  <a:schemeClr val="tx1"/>
                </a:solidFill>
                <a:latin typeface="微软雅黑" panose="020B0503020204020204" charset="-122"/>
                <a:ea typeface="微软雅黑" panose="020B0503020204020204" charset="-122"/>
                <a:sym typeface="+mn-ea"/>
              </a:rPr>
              <a:t>突触的结构可分突触前成分、突触间隙和突触后成分3部分；</a:t>
            </a:r>
            <a:endParaRPr lang="zh-CN" altLang="en-US" dirty="0">
              <a:solidFill>
                <a:schemeClr val="tx1"/>
              </a:solidFill>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solidFill>
                  <a:schemeClr val="tx1"/>
                </a:solidFill>
                <a:latin typeface="微软雅黑" panose="020B0503020204020204" charset="-122"/>
                <a:ea typeface="微软雅黑" panose="020B0503020204020204" charset="-122"/>
                <a:sym typeface="+mn-ea"/>
              </a:rPr>
              <a:t>通过突触的传递作用实现细胞与细胞之间的通讯。</a:t>
            </a:r>
            <a:endParaRPr lang="zh-CN" altLang="en-US" sz="1800" dirty="0">
              <a:solidFill>
                <a:schemeClr val="tx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神经系统的</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组成</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02080" y="2161540"/>
            <a:ext cx="9170670" cy="2999105"/>
          </a:xfrm>
          <a:prstGeom prst="rect">
            <a:avLst/>
          </a:prstGeom>
          <a:noFill/>
        </p:spPr>
        <p:txBody>
          <a:bodyPr wrap="square" rtlCol="0">
            <a:noAutofit/>
          </a:bodyPr>
          <a:lstStyle/>
          <a:p>
            <a:pPr marL="285750" indent="-285750" eaLnBrk="1" fontAlgn="auto" hangingPunct="1">
              <a:lnSpc>
                <a:spcPct val="150000"/>
              </a:lnSpc>
              <a:spcBef>
                <a:spcPct val="0"/>
              </a:spcBef>
              <a:spcAft>
                <a:spcPts val="0"/>
              </a:spcAft>
              <a:buFont typeface="Wingdings" panose="05000000000000000000" charset="0"/>
              <a:buChar char="u"/>
              <a:defRPr/>
            </a:pPr>
            <a:r>
              <a:rPr lang="zh-CN" altLang="zh-CN" b="1" dirty="0">
                <a:solidFill>
                  <a:schemeClr val="tx1"/>
                </a:solidFill>
                <a:effectLst/>
                <a:latin typeface="微软雅黑" panose="020B0503020204020204" charset="-122"/>
                <a:ea typeface="微软雅黑" panose="020B0503020204020204" charset="-122"/>
                <a:sym typeface="+mn-ea"/>
              </a:rPr>
              <a:t>神经胶质</a:t>
            </a:r>
            <a:endParaRPr lang="zh-CN" altLang="zh-CN" b="1" dirty="0">
              <a:solidFill>
                <a:schemeClr val="tx1"/>
              </a:solidFill>
              <a:effectLst/>
              <a:latin typeface="微软雅黑" panose="020B0503020204020204" charset="-122"/>
              <a:ea typeface="微软雅黑" panose="020B0503020204020204" charset="-122"/>
              <a:sym typeface="+mn-ea"/>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广泛分布于中枢神经系统和周围神经系统；</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数量比神经元多；</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没有接受刺激和传导神经冲动的能力；</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星型胶质细胞在正常神经活动，脑的发育、再生和移植中具有重要的功能。</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endParaRPr lang="zh-CN" altLang="en-US" sz="1800" dirty="0">
              <a:solidFill>
                <a:schemeClr val="tx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神经系统的</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组成</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43965" y="1830705"/>
            <a:ext cx="1784350" cy="600075"/>
          </a:xfrm>
          <a:prstGeom prst="rect">
            <a:avLst/>
          </a:prstGeom>
          <a:noFill/>
        </p:spPr>
        <p:txBody>
          <a:bodyPr wrap="square" rtlCol="0">
            <a:noAutofit/>
          </a:bodyPr>
          <a:lstStyle/>
          <a:p>
            <a:pPr marL="285750" indent="-285750" eaLnBrk="1" fontAlgn="auto" hangingPunct="1">
              <a:lnSpc>
                <a:spcPct val="150000"/>
              </a:lnSpc>
              <a:spcBef>
                <a:spcPct val="0"/>
              </a:spcBef>
              <a:spcAft>
                <a:spcPts val="0"/>
              </a:spcAft>
              <a:buFont typeface="Wingdings" panose="05000000000000000000" charset="0"/>
              <a:buChar char="u"/>
              <a:defRPr/>
            </a:pPr>
            <a:r>
              <a:rPr lang="zh-CN" altLang="zh-CN" b="1" dirty="0">
                <a:solidFill>
                  <a:schemeClr val="tx1"/>
                </a:solidFill>
                <a:effectLst/>
                <a:latin typeface="微软雅黑" panose="020B0503020204020204" charset="-122"/>
                <a:ea typeface="微软雅黑" panose="020B0503020204020204" charset="-122"/>
                <a:sym typeface="+mn-ea"/>
              </a:rPr>
              <a:t>神经纤维</a:t>
            </a:r>
            <a:endParaRPr lang="zh-CN" altLang="zh-CN" b="1" dirty="0">
              <a:solidFill>
                <a:schemeClr val="tx1"/>
              </a:solidFill>
              <a:effectLst/>
              <a:latin typeface="微软雅黑" panose="020B0503020204020204" charset="-122"/>
              <a:ea typeface="微软雅黑" panose="020B0503020204020204" charset="-122"/>
              <a:sym typeface="+mn-ea"/>
            </a:endParaRPr>
          </a:p>
          <a:p>
            <a:pPr indent="0" algn="just">
              <a:lnSpc>
                <a:spcPct val="200000"/>
              </a:lnSpc>
              <a:buClrTx/>
              <a:buSzTx/>
              <a:buFont typeface="Arial" panose="020B0604020202020204" pitchFamily="34" charset="0"/>
              <a:buNone/>
            </a:pP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endParaRPr lang="zh-CN" altLang="en-US" sz="1800" dirty="0">
              <a:solidFill>
                <a:schemeClr val="tx1"/>
              </a:solidFill>
              <a:latin typeface="微软雅黑" panose="020B0503020204020204" charset="-122"/>
              <a:ea typeface="微软雅黑" panose="020B0503020204020204" charset="-122"/>
              <a:sym typeface="+mn-ea"/>
            </a:endParaRPr>
          </a:p>
        </p:txBody>
      </p:sp>
      <p:sp>
        <p:nvSpPr>
          <p:cNvPr id="3" name="文本框 2"/>
          <p:cNvSpPr txBox="1"/>
          <p:nvPr/>
        </p:nvSpPr>
        <p:spPr>
          <a:xfrm>
            <a:off x="1461135" y="2491740"/>
            <a:ext cx="3392805" cy="1638935"/>
          </a:xfrm>
          <a:prstGeom prst="rect">
            <a:avLst/>
          </a:prstGeom>
          <a:noFill/>
        </p:spPr>
        <p:txBody>
          <a:bodyPr wrap="square" rtlCol="0">
            <a:noAutofit/>
          </a:bodyPr>
          <a:p>
            <a:pPr indent="0" algn="just">
              <a:lnSpc>
                <a:spcPct val="200000"/>
              </a:lnSpc>
              <a:buClrTx/>
              <a:buSzTx/>
              <a:buFont typeface="Arial" panose="020B0604020202020204" pitchFamily="34" charset="0"/>
              <a:buNone/>
            </a:pPr>
            <a:r>
              <a:rPr lang="zh-CN" altLang="en-US" dirty="0">
                <a:latin typeface="微软雅黑" panose="020B0503020204020204" charset="-122"/>
                <a:ea typeface="微软雅黑" panose="020B0503020204020204" charset="-122"/>
                <a:sym typeface="+mn-ea"/>
              </a:rPr>
              <a:t>神经纤维是由神经元的长轴突外包胶质细胞所组成的</a:t>
            </a:r>
            <a:endParaRPr lang="zh-CN" altLang="en-US" dirty="0">
              <a:latin typeface="微软雅黑" panose="020B0503020204020204" charset="-122"/>
              <a:ea typeface="微软雅黑" panose="020B0503020204020204" charset="-122"/>
              <a:sym typeface="+mn-ea"/>
            </a:endParaRPr>
          </a:p>
        </p:txBody>
      </p:sp>
      <p:pic>
        <p:nvPicPr>
          <p:cNvPr id="5" name="图片 4" descr="图片2"/>
          <p:cNvPicPr>
            <a:picLocks noChangeAspect="1"/>
          </p:cNvPicPr>
          <p:nvPr/>
        </p:nvPicPr>
        <p:blipFill>
          <a:blip r:embed="rId3"/>
          <a:stretch>
            <a:fillRect/>
          </a:stretch>
        </p:blipFill>
        <p:spPr>
          <a:xfrm>
            <a:off x="5668645" y="1830705"/>
            <a:ext cx="4886325" cy="3762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神经系统的</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组成</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02080" y="2085975"/>
            <a:ext cx="9170670" cy="2999105"/>
          </a:xfrm>
          <a:prstGeom prst="rect">
            <a:avLst/>
          </a:prstGeom>
          <a:noFill/>
        </p:spPr>
        <p:txBody>
          <a:bodyPr wrap="square" rtlCol="0">
            <a:noAutofit/>
          </a:bodyPr>
          <a:lstStyle/>
          <a:p>
            <a:pPr marL="285750" indent="-285750" algn="just" eaLnBrk="1" fontAlgn="auto" hangingPunct="1">
              <a:lnSpc>
                <a:spcPct val="200000"/>
              </a:lnSpc>
              <a:buClrTx/>
              <a:buSzTx/>
              <a:buFont typeface="Wingdings" panose="05000000000000000000" charset="0"/>
              <a:buChar char="u"/>
            </a:pPr>
            <a:r>
              <a:rPr lang="zh-CN" altLang="en-US" b="1" dirty="0">
                <a:latin typeface="微软雅黑" panose="020B0503020204020204" charset="-122"/>
                <a:ea typeface="微软雅黑" panose="020B0503020204020204" charset="-122"/>
              </a:rPr>
              <a:t>中枢神经系统</a:t>
            </a:r>
            <a:endParaRPr lang="zh-CN" altLang="en-US" b="1"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中枢神经系统包括脑和脊髓；</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脑又可分为端脑、间脑、脑干、小脑4部分。</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endParaRPr lang="zh-CN" altLang="en-US" sz="1800" dirty="0">
              <a:solidFill>
                <a:schemeClr val="tx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神经系统的</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组成</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02080" y="2161540"/>
            <a:ext cx="9170670" cy="2999105"/>
          </a:xfrm>
          <a:prstGeom prst="rect">
            <a:avLst/>
          </a:prstGeom>
          <a:noFill/>
        </p:spPr>
        <p:txBody>
          <a:bodyPr wrap="square" rtlCol="0">
            <a:noAutofit/>
          </a:bodyPr>
          <a:lstStyle/>
          <a:p>
            <a:pPr marL="285750" indent="-285750" algn="just" eaLnBrk="1" fontAlgn="auto" hangingPunct="1">
              <a:lnSpc>
                <a:spcPct val="200000"/>
              </a:lnSpc>
              <a:buClrTx/>
              <a:buSzTx/>
              <a:buFont typeface="Wingdings" panose="05000000000000000000" charset="0"/>
              <a:buChar char="u"/>
            </a:pPr>
            <a:r>
              <a:rPr lang="zh-CN" altLang="en-US" b="1" dirty="0">
                <a:solidFill>
                  <a:schemeClr val="tx1"/>
                </a:solidFill>
                <a:latin typeface="微软雅黑" panose="020B0503020204020204" charset="-122"/>
                <a:ea typeface="微软雅黑" panose="020B0503020204020204" charset="-122"/>
                <a:sym typeface="+mn-ea"/>
              </a:rPr>
              <a:t>神经胶质</a:t>
            </a:r>
            <a:endParaRPr lang="zh-CN" altLang="en-US" b="1" dirty="0">
              <a:solidFill>
                <a:schemeClr val="tx1"/>
              </a:solidFill>
              <a:latin typeface="微软雅黑" panose="020B0503020204020204" charset="-122"/>
              <a:ea typeface="微软雅黑" panose="020B0503020204020204" charset="-122"/>
              <a:sym typeface="+mn-ea"/>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周围神经系统</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包括脑神经和脊神经；</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脑神经与脑相连，共12对；</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脊神经借前后根与脊髓相连，共31对。</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endParaRPr lang="zh-CN" altLang="en-US" sz="1800" dirty="0">
              <a:solidFill>
                <a:schemeClr val="tx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神经系统的</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组成</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02080" y="2161540"/>
            <a:ext cx="9170670" cy="2999105"/>
          </a:xfrm>
          <a:prstGeom prst="rect">
            <a:avLst/>
          </a:prstGeom>
          <a:noFill/>
        </p:spPr>
        <p:txBody>
          <a:bodyPr wrap="square" rtlCol="0">
            <a:noAutofit/>
          </a:bodyPr>
          <a:lstStyle/>
          <a:p>
            <a:pPr marL="285750" indent="-285750" algn="just" eaLnBrk="1" fontAlgn="auto" hangingPunct="1">
              <a:lnSpc>
                <a:spcPct val="200000"/>
              </a:lnSpc>
              <a:buClrTx/>
              <a:buSzTx/>
              <a:buFont typeface="Wingdings" panose="05000000000000000000" charset="0"/>
              <a:buChar char="u"/>
            </a:pPr>
            <a:r>
              <a:rPr lang="zh-CN" altLang="en-US" b="1" dirty="0">
                <a:solidFill>
                  <a:schemeClr val="tx1"/>
                </a:solidFill>
                <a:latin typeface="微软雅黑" panose="020B0503020204020204" charset="-122"/>
                <a:ea typeface="微软雅黑" panose="020B0503020204020204" charset="-122"/>
                <a:sym typeface="+mn-ea"/>
              </a:rPr>
              <a:t>神经胶质</a:t>
            </a:r>
            <a:endParaRPr lang="zh-CN" altLang="en-US" b="1" dirty="0">
              <a:solidFill>
                <a:schemeClr val="tx1"/>
              </a:solidFill>
              <a:latin typeface="微软雅黑" panose="020B0503020204020204" charset="-122"/>
              <a:ea typeface="微软雅黑" panose="020B0503020204020204" charset="-122"/>
              <a:sym typeface="+mn-ea"/>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周围神经系统</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包括脑神经和脊神经；</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脑神经与脑相连，共12对；</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脊神经借前后根与脊髓相连，共31对。</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endParaRPr lang="zh-CN" altLang="en-US" sz="1800" dirty="0">
              <a:solidFill>
                <a:schemeClr val="tx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sp>
        <p:nvSpPr>
          <p:cNvPr id="11" name="圆角矩形标注 47"/>
          <p:cNvSpPr/>
          <p:nvPr>
            <p:custDataLst>
              <p:tags r:id="rId2"/>
            </p:custDataLst>
          </p:nvPr>
        </p:nvSpPr>
        <p:spPr>
          <a:xfrm>
            <a:off x="6537902" y="2807335"/>
            <a:ext cx="4033838" cy="539750"/>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12" name="TextBox 8"/>
          <p:cNvSpPr txBox="1">
            <a:spLocks noChangeArrowheads="1"/>
          </p:cNvSpPr>
          <p:nvPr>
            <p:custDataLst>
              <p:tags r:id="rId3"/>
            </p:custDataLst>
          </p:nvPr>
        </p:nvSpPr>
        <p:spPr bwMode="auto">
          <a:xfrm>
            <a:off x="5098040" y="2807335"/>
            <a:ext cx="1296987" cy="539750"/>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任务二</a:t>
            </a:r>
            <a:endParaRPr lang="zh-CN" altLang="en-US" sz="2400" b="1" kern="0" dirty="0">
              <a:solidFill>
                <a:prstClr val="black"/>
              </a:solidFill>
            </a:endParaRPr>
          </a:p>
        </p:txBody>
      </p:sp>
      <p:sp>
        <p:nvSpPr>
          <p:cNvPr id="13" name="TextBox 9"/>
          <p:cNvSpPr txBox="1">
            <a:spLocks noChangeArrowheads="1"/>
          </p:cNvSpPr>
          <p:nvPr>
            <p:custDataLst>
              <p:tags r:id="rId4"/>
            </p:custDataLst>
          </p:nvPr>
        </p:nvSpPr>
        <p:spPr bwMode="auto">
          <a:xfrm>
            <a:off x="6776027" y="2834323"/>
            <a:ext cx="3549650" cy="460375"/>
          </a:xfrm>
          <a:prstGeom prst="rect">
            <a:avLst/>
          </a:prstGeom>
          <a:noFill/>
          <a:ln w="9525">
            <a:noFill/>
            <a:miter lim="800000"/>
          </a:ln>
        </p:spPr>
        <p:txBody>
          <a:bodyPr>
            <a:spAutoFit/>
          </a:bodyPr>
          <a:lstStyle/>
          <a:p>
            <a:pPr algn="ctr">
              <a:spcBef>
                <a:spcPct val="20000"/>
              </a:spcBef>
              <a:buClr>
                <a:schemeClr val="hlink"/>
              </a:buClr>
            </a:pPr>
            <a:r>
              <a:rPr lang="zh-CN" altLang="en-US" sz="2400" b="1" dirty="0">
                <a:latin typeface="Calibri" panose="020F0502020204030204" pitchFamily="34" charset="0"/>
                <a:ea typeface="微软雅黑" panose="020B0503020204020204" charset="-122"/>
              </a:rPr>
              <a:t>人体发育学基础理论</a:t>
            </a:r>
            <a:endParaRPr lang="zh-CN" altLang="en-US" sz="2400" b="1" dirty="0">
              <a:latin typeface="Calibri" panose="020F0502020204030204" pitchFamily="34" charset="0"/>
              <a:ea typeface="微软雅黑" panose="020B0503020204020204" charset="-122"/>
            </a:endParaRPr>
          </a:p>
        </p:txBody>
      </p:sp>
      <p:grpSp>
        <p:nvGrpSpPr>
          <p:cNvPr id="14" name="组合 1"/>
          <p:cNvGrpSpPr/>
          <p:nvPr>
            <p:custDataLst>
              <p:tags r:id="rId5"/>
            </p:custDataLst>
          </p:nvPr>
        </p:nvGrpSpPr>
        <p:grpSpPr bwMode="auto">
          <a:xfrm>
            <a:off x="5172652" y="1511935"/>
            <a:ext cx="5399088" cy="539750"/>
            <a:chOff x="1888376" y="1520825"/>
            <a:chExt cx="5399837" cy="540285"/>
          </a:xfrm>
        </p:grpSpPr>
        <p:sp>
          <p:nvSpPr>
            <p:cNvPr id="15" name="圆角矩形标注 50"/>
            <p:cNvSpPr/>
            <p:nvPr>
              <p:custDataLst>
                <p:tags r:id="rId6"/>
              </p:custDataLst>
            </p:nvPr>
          </p:nvSpPr>
          <p:spPr>
            <a:xfrm>
              <a:off x="3253815" y="1520825"/>
              <a:ext cx="4034398" cy="540285"/>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16" name="TextBox 11"/>
            <p:cNvSpPr txBox="1">
              <a:spLocks noChangeArrowheads="1"/>
            </p:cNvSpPr>
            <p:nvPr>
              <p:custDataLst>
                <p:tags r:id="rId7"/>
              </p:custDataLst>
            </p:nvPr>
          </p:nvSpPr>
          <p:spPr bwMode="auto">
            <a:xfrm>
              <a:off x="1888376" y="1520825"/>
              <a:ext cx="1297168" cy="540285"/>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一</a:t>
              </a:r>
              <a:endParaRPr lang="zh-CN" altLang="en-US" sz="2400" b="1" kern="0" dirty="0">
                <a:solidFill>
                  <a:prstClr val="black"/>
                </a:solidFill>
              </a:endParaRPr>
            </a:p>
          </p:txBody>
        </p:sp>
        <p:sp>
          <p:nvSpPr>
            <p:cNvPr id="19" name="TextBox 12"/>
            <p:cNvSpPr txBox="1">
              <a:spLocks noChangeArrowheads="1"/>
            </p:cNvSpPr>
            <p:nvPr>
              <p:custDataLst>
                <p:tags r:id="rId8"/>
              </p:custDataLst>
            </p:nvPr>
          </p:nvSpPr>
          <p:spPr bwMode="auto">
            <a:xfrm>
              <a:off x="3563371" y="1556058"/>
              <a:ext cx="3312414" cy="460831"/>
            </a:xfrm>
            <a:prstGeom prst="rect">
              <a:avLst/>
            </a:prstGeom>
            <a:noFill/>
            <a:ln w="9525">
              <a:noFill/>
              <a:miter lim="800000"/>
            </a:ln>
          </p:spPr>
          <p:txBody>
            <a:bodyPr>
              <a:spAutoFit/>
            </a:bodyPr>
            <a:lstStyle/>
            <a:p>
              <a:pPr algn="ctr">
                <a:spcBef>
                  <a:spcPct val="20000"/>
                </a:spcBef>
                <a:buClr>
                  <a:schemeClr val="hlink"/>
                </a:buClr>
                <a:buFont typeface="Wingdings" panose="05000000000000000000" pitchFamily="2" charset="2"/>
                <a:buNone/>
              </a:pPr>
              <a:r>
                <a:rPr lang="zh-CN" altLang="en-US" sz="2400" b="1" dirty="0">
                  <a:latin typeface="Calibri" panose="020F0502020204030204" pitchFamily="34" charset="0"/>
                  <a:ea typeface="微软雅黑" panose="020B0503020204020204" charset="-122"/>
                </a:rPr>
                <a:t>运动学基础理论</a:t>
              </a:r>
              <a:endParaRPr lang="zh-CN" altLang="en-US" sz="2400" b="1" dirty="0">
                <a:latin typeface="Calibri" panose="020F0502020204030204" pitchFamily="34" charset="0"/>
                <a:ea typeface="微软雅黑" panose="020B0503020204020204" charset="-122"/>
              </a:endParaRPr>
            </a:p>
          </p:txBody>
        </p:sp>
      </p:grpSp>
      <p:grpSp>
        <p:nvGrpSpPr>
          <p:cNvPr id="22" name="组合 9"/>
          <p:cNvGrpSpPr/>
          <p:nvPr>
            <p:custDataLst>
              <p:tags r:id="rId9"/>
            </p:custDataLst>
          </p:nvPr>
        </p:nvGrpSpPr>
        <p:grpSpPr bwMode="auto">
          <a:xfrm>
            <a:off x="5129790" y="4047175"/>
            <a:ext cx="5534025" cy="539750"/>
            <a:chOff x="1888376" y="1520717"/>
            <a:chExt cx="5534818" cy="540291"/>
          </a:xfrm>
        </p:grpSpPr>
        <p:sp>
          <p:nvSpPr>
            <p:cNvPr id="30" name="圆角矩形标注 50"/>
            <p:cNvSpPr/>
            <p:nvPr>
              <p:custDataLst>
                <p:tags r:id="rId10"/>
              </p:custDataLst>
            </p:nvPr>
          </p:nvSpPr>
          <p:spPr>
            <a:xfrm>
              <a:off x="3253822" y="1520717"/>
              <a:ext cx="4034415" cy="540291"/>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32" name="TextBox 11"/>
            <p:cNvSpPr txBox="1">
              <a:spLocks noChangeArrowheads="1"/>
            </p:cNvSpPr>
            <p:nvPr>
              <p:custDataLst>
                <p:tags r:id="rId11"/>
              </p:custDataLst>
            </p:nvPr>
          </p:nvSpPr>
          <p:spPr bwMode="auto">
            <a:xfrm>
              <a:off x="1888376" y="1520717"/>
              <a:ext cx="1297173" cy="540291"/>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三</a:t>
              </a:r>
              <a:endParaRPr lang="zh-CN" altLang="en-US" sz="2400" b="1" kern="0" dirty="0">
                <a:solidFill>
                  <a:prstClr val="black"/>
                </a:solidFill>
              </a:endParaRPr>
            </a:p>
          </p:txBody>
        </p:sp>
        <p:sp>
          <p:nvSpPr>
            <p:cNvPr id="37" name="TextBox 12"/>
            <p:cNvSpPr txBox="1">
              <a:spLocks noChangeArrowheads="1"/>
            </p:cNvSpPr>
            <p:nvPr>
              <p:custDataLst>
                <p:tags r:id="rId12"/>
              </p:custDataLst>
            </p:nvPr>
          </p:nvSpPr>
          <p:spPr bwMode="auto">
            <a:xfrm>
              <a:off x="3483064" y="1583410"/>
              <a:ext cx="3940130" cy="460836"/>
            </a:xfrm>
            <a:prstGeom prst="rect">
              <a:avLst/>
            </a:prstGeom>
            <a:noFill/>
            <a:ln w="9525">
              <a:noFill/>
              <a:miter lim="800000"/>
            </a:ln>
          </p:spPr>
          <p:txBody>
            <a:bodyPr>
              <a:spAutoFit/>
            </a:bodyPr>
            <a:lstStyle/>
            <a:p>
              <a:pPr algn="ctr">
                <a:spcBef>
                  <a:spcPct val="20000"/>
                </a:spcBef>
                <a:buClr>
                  <a:schemeClr val="hlink"/>
                </a:buClr>
                <a:buFont typeface="Arial" panose="020B0604020202020204" pitchFamily="34" charset="0"/>
                <a:buNone/>
              </a:pPr>
              <a:r>
                <a:rPr lang="zh-CN" altLang="en-US" sz="2400" b="1" dirty="0">
                  <a:latin typeface="Calibri" panose="020F0502020204030204" pitchFamily="34" charset="0"/>
                  <a:ea typeface="微软雅黑" panose="020B0503020204020204" charset="-122"/>
                </a:rPr>
                <a:t>神经学基础理论</a:t>
              </a:r>
              <a:endParaRPr lang="zh-CN" altLang="en-US" sz="2400" b="1" dirty="0">
                <a:latin typeface="Calibri" panose="020F0502020204030204" pitchFamily="34" charset="0"/>
                <a:ea typeface="微软雅黑" panose="020B0503020204020204" charset="-122"/>
              </a:endParaRPr>
            </a:p>
          </p:txBody>
        </p:sp>
      </p:grpSp>
      <p:grpSp>
        <p:nvGrpSpPr>
          <p:cNvPr id="38" name="组合 13"/>
          <p:cNvGrpSpPr/>
          <p:nvPr>
            <p:custDataLst>
              <p:tags r:id="rId13"/>
            </p:custDataLst>
          </p:nvPr>
        </p:nvGrpSpPr>
        <p:grpSpPr bwMode="auto">
          <a:xfrm>
            <a:off x="5129790" y="5156835"/>
            <a:ext cx="5894387" cy="539750"/>
            <a:chOff x="1888376" y="1520825"/>
            <a:chExt cx="5894908" cy="539760"/>
          </a:xfrm>
        </p:grpSpPr>
        <p:sp>
          <p:nvSpPr>
            <p:cNvPr id="39" name="圆角矩形标注 50"/>
            <p:cNvSpPr/>
            <p:nvPr>
              <p:custDataLst>
                <p:tags r:id="rId14"/>
              </p:custDataLst>
            </p:nvPr>
          </p:nvSpPr>
          <p:spPr>
            <a:xfrm>
              <a:off x="3253747" y="1520825"/>
              <a:ext cx="4241182" cy="539760"/>
            </a:xfrm>
            <a:prstGeom prst="wedgeRoundRectCallout">
              <a:avLst>
                <a:gd name="adj1" fmla="val -57212"/>
                <a:gd name="adj2" fmla="val -21672"/>
                <a:gd name="adj3" fmla="val 16667"/>
              </a:avLst>
            </a:prstGeom>
            <a:solidFill>
              <a:srgbClr val="6DAB02"/>
            </a:solidFill>
            <a:ln w="12700" cap="flat" cmpd="sng" algn="ctr">
              <a:solidFill>
                <a:srgbClr val="F1F1F1"/>
              </a:solid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微软雅黑" panose="020B0503020204020204" charset="-122"/>
              </a:endParaRPr>
            </a:p>
          </p:txBody>
        </p:sp>
        <p:sp>
          <p:nvSpPr>
            <p:cNvPr id="43" name="TextBox 11"/>
            <p:cNvSpPr txBox="1">
              <a:spLocks noChangeArrowheads="1"/>
            </p:cNvSpPr>
            <p:nvPr>
              <p:custDataLst>
                <p:tags r:id="rId15"/>
              </p:custDataLst>
            </p:nvPr>
          </p:nvSpPr>
          <p:spPr bwMode="auto">
            <a:xfrm>
              <a:off x="1888376" y="1520825"/>
              <a:ext cx="1297102" cy="539760"/>
            </a:xfrm>
            <a:prstGeom prst="rect">
              <a:avLst/>
            </a:prstGeom>
            <a:noFill/>
            <a:ln w="9525">
              <a:solidFill>
                <a:srgbClr val="67A502"/>
              </a:solidFill>
              <a:miter lim="800000"/>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9pPr>
            </a:lstStyle>
            <a:p>
              <a:pPr algn="ctr" eaLnBrk="1" fontAlgn="auto" hangingPunct="1">
                <a:spcBef>
                  <a:spcPct val="0"/>
                </a:spcBef>
                <a:spcAft>
                  <a:spcPts val="0"/>
                </a:spcAft>
                <a:buFontTx/>
                <a:buNone/>
                <a:defRPr/>
              </a:pPr>
              <a:r>
                <a:rPr lang="zh-CN" altLang="zh-CN" sz="2400" b="1" dirty="0"/>
                <a:t>任务</a:t>
              </a:r>
              <a:r>
                <a:rPr lang="zh-CN" altLang="en-US" sz="2400" b="1" dirty="0"/>
                <a:t>四</a:t>
              </a:r>
              <a:endParaRPr lang="zh-CN" altLang="en-US" sz="2400" b="1" kern="0" dirty="0">
                <a:solidFill>
                  <a:prstClr val="black"/>
                </a:solidFill>
              </a:endParaRPr>
            </a:p>
          </p:txBody>
        </p:sp>
        <p:sp>
          <p:nvSpPr>
            <p:cNvPr id="44" name="TextBox 12"/>
            <p:cNvSpPr txBox="1">
              <a:spLocks noChangeArrowheads="1"/>
            </p:cNvSpPr>
            <p:nvPr>
              <p:custDataLst>
                <p:tags r:id="rId16"/>
              </p:custDataLst>
            </p:nvPr>
          </p:nvSpPr>
          <p:spPr bwMode="auto">
            <a:xfrm>
              <a:off x="3206140" y="1583196"/>
              <a:ext cx="4577144" cy="460384"/>
            </a:xfrm>
            <a:prstGeom prst="rect">
              <a:avLst/>
            </a:prstGeom>
            <a:noFill/>
            <a:ln w="9525">
              <a:noFill/>
              <a:miter lim="800000"/>
            </a:ln>
          </p:spPr>
          <p:txBody>
            <a:bodyPr>
              <a:spAutoFit/>
            </a:bodyPr>
            <a:lstStyle/>
            <a:p>
              <a:pPr algn="ctr" eaLnBrk="1" hangingPunct="1">
                <a:buFont typeface="Arial" panose="020B0604020202020204" pitchFamily="34" charset="0"/>
                <a:buNone/>
              </a:pPr>
              <a:r>
                <a:rPr lang="zh-CN" altLang="en-US" sz="2400" b="1" dirty="0">
                  <a:latin typeface="Calibri" panose="020F0502020204030204" pitchFamily="34" charset="0"/>
                  <a:ea typeface="微软雅黑" panose="020B0503020204020204" charset="-122"/>
                </a:rPr>
                <a:t>心理学基础理论</a:t>
              </a:r>
              <a:endParaRPr lang="zh-CN" altLang="en-US" sz="2400" b="1" dirty="0">
                <a:latin typeface="Calibri" panose="020F0502020204030204" pitchFamily="34" charset="0"/>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神经系统的</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组成</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02080" y="2161540"/>
            <a:ext cx="9170670" cy="2999105"/>
          </a:xfrm>
          <a:prstGeom prst="rect">
            <a:avLst/>
          </a:prstGeom>
          <a:noFill/>
        </p:spPr>
        <p:txBody>
          <a:bodyPr wrap="square" rtlCol="0">
            <a:noAutofit/>
          </a:bodyPr>
          <a:lstStyle/>
          <a:p>
            <a:pPr marL="285750" indent="-285750" eaLnBrk="1" fontAlgn="auto" hangingPunct="1">
              <a:lnSpc>
                <a:spcPct val="150000"/>
              </a:lnSpc>
              <a:spcBef>
                <a:spcPct val="0"/>
              </a:spcBef>
              <a:spcAft>
                <a:spcPts val="0"/>
              </a:spcAft>
              <a:buFont typeface="Wingdings" panose="05000000000000000000" charset="0"/>
              <a:buChar char="u"/>
              <a:defRPr/>
            </a:pPr>
            <a:r>
              <a:rPr lang="zh-CN" altLang="zh-CN"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神经</a:t>
            </a:r>
            <a:endParaRPr lang="zh-CN" altLang="en-US" b="1"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周围神经系统的纤维集合在一起，构成神经；</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一条神经内可以只含有感觉（传入）神经纤维或运动（传出）神经纤维；</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大多数神经是同时含有感觉、运动和自主神经纤维的。</a:t>
            </a:r>
            <a:endParaRPr lang="zh-CN" altLang="en-US" dirty="0">
              <a:latin typeface="微软雅黑" panose="020B0503020204020204" charset="-122"/>
              <a:ea typeface="微软雅黑" panose="020B0503020204020204" charset="-122"/>
            </a:endParaRPr>
          </a:p>
          <a:p>
            <a:pPr marL="285750" indent="-285750" algn="just">
              <a:lnSpc>
                <a:spcPct val="200000"/>
              </a:lnSpc>
              <a:buClrTx/>
              <a:buSzTx/>
              <a:buFont typeface="Arial" panose="020B0604020202020204" pitchFamily="34" charset="0"/>
              <a:buChar char="•"/>
            </a:pPr>
            <a:endParaRPr lang="zh-CN" altLang="en-US" sz="1800" dirty="0">
              <a:solidFill>
                <a:schemeClr val="tx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神经系统的主要</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功能</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27785" y="1727200"/>
            <a:ext cx="9510395" cy="4057650"/>
          </a:xfrm>
          <a:prstGeom prst="rect">
            <a:avLst/>
          </a:prstGeom>
          <a:noFill/>
        </p:spPr>
        <p:txBody>
          <a:bodyPr wrap="square" rtlCol="0">
            <a:noAutofit/>
          </a:bodyPr>
          <a:lstStyle/>
          <a:p>
            <a:pPr marL="285750" indent="-285750" algn="just" fontAlgn="auto">
              <a:lnSpc>
                <a:spcPct val="200000"/>
              </a:lnSpc>
              <a:buClrTx/>
              <a:buSzTx/>
              <a:buFont typeface="Wingdings" panose="05000000000000000000" charset="0"/>
              <a:buChar char="u"/>
            </a:pPr>
            <a:r>
              <a:rPr lang="zh-CN" altLang="en-US" dirty="0">
                <a:latin typeface="微软雅黑" panose="020B0503020204020204" charset="-122"/>
                <a:ea typeface="微软雅黑" panose="020B0503020204020204" charset="-122"/>
                <a:sym typeface="+mn-ea"/>
              </a:rPr>
              <a:t>神经细胞的功能 </a:t>
            </a:r>
            <a:endParaRPr lang="zh-CN" altLang="en-US" dirty="0">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en-US" dirty="0">
                <a:latin typeface="微软雅黑" panose="020B0503020204020204" charset="-122"/>
                <a:ea typeface="微软雅黑" panose="020B0503020204020204" charset="-122"/>
                <a:sym typeface="+mn-ea"/>
              </a:rPr>
              <a:t>神经纤维的功能</a:t>
            </a:r>
            <a:endParaRPr lang="zh-CN" altLang="en-US" dirty="0">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en-US" dirty="0">
                <a:latin typeface="微软雅黑" panose="020B0503020204020204" charset="-122"/>
                <a:ea typeface="微软雅黑" panose="020B0503020204020204" charset="-122"/>
                <a:sym typeface="+mn-ea"/>
              </a:rPr>
              <a:t>神经胶质的功能</a:t>
            </a:r>
            <a:endParaRPr lang="zh-CN" altLang="en-US" dirty="0">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en-US" dirty="0">
                <a:latin typeface="微软雅黑" panose="020B0503020204020204" charset="-122"/>
                <a:ea typeface="微软雅黑" panose="020B0503020204020204" charset="-122"/>
                <a:sym typeface="+mn-ea"/>
              </a:rPr>
              <a:t>神经的营养性作用</a:t>
            </a:r>
            <a:endParaRPr lang="zh-CN" altLang="en-US" dirty="0">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en-US" dirty="0">
                <a:latin typeface="微软雅黑" panose="020B0503020204020204" charset="-122"/>
                <a:ea typeface="微软雅黑" panose="020B0503020204020204" charset="-122"/>
                <a:sym typeface="+mn-ea"/>
              </a:rPr>
              <a:t>神经系统的感觉功能</a:t>
            </a:r>
            <a:endParaRPr lang="zh-CN" altLang="en-US" dirty="0">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en-US" dirty="0">
                <a:latin typeface="微软雅黑" panose="020B0503020204020204" charset="-122"/>
                <a:ea typeface="微软雅黑" panose="020B0503020204020204" charset="-122"/>
                <a:sym typeface="+mn-ea"/>
              </a:rPr>
              <a:t>神经系统对姿势和运动的调节</a:t>
            </a:r>
            <a:endParaRPr lang="zh-CN" altLang="en-US" dirty="0">
              <a:latin typeface="微软雅黑" panose="020B0503020204020204" charset="-122"/>
              <a:ea typeface="微软雅黑" panose="020B0503020204020204" charset="-122"/>
            </a:endParaRPr>
          </a:p>
          <a:p>
            <a:pPr>
              <a:buNone/>
            </a:pPr>
            <a:endParaRPr lang="zh-CN" altLang="zh-CN" dirty="0"/>
          </a:p>
          <a:p>
            <a:pPr indent="457200" algn="just" fontAlgn="auto">
              <a:lnSpc>
                <a:spcPct val="200000"/>
              </a:lnSpc>
              <a:buClrTx/>
              <a:buSzTx/>
              <a:buFontTx/>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a:p>
            <a:pPr indent="504190" eaLnBrk="1" fontAlgn="auto" hangingPunct="1">
              <a:lnSpc>
                <a:spcPct val="150000"/>
              </a:lnSpc>
              <a:spcBef>
                <a:spcPct val="0"/>
              </a:spcBef>
              <a:spcAft>
                <a:spcPts val="0"/>
              </a:spcAft>
              <a:buFont typeface="Arial" panose="020B0604020202020204" pitchFamily="34" charset="0"/>
              <a:buNone/>
              <a:defRPr/>
            </a:pP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中枢神经</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再生</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09955" y="1727200"/>
            <a:ext cx="10371455" cy="4384675"/>
          </a:xfrm>
          <a:prstGeom prst="rect">
            <a:avLst/>
          </a:prstGeom>
          <a:noFill/>
        </p:spPr>
        <p:txBody>
          <a:bodyPr wrap="square" rtlCol="0">
            <a:spAutoFit/>
          </a:bodyPr>
          <a:lstStyle/>
          <a:p>
            <a:pPr marL="285750" indent="-285750" algn="just" eaLnBrk="1" fontAlgn="auto" hangingPunct="1">
              <a:lnSpc>
                <a:spcPct val="200000"/>
              </a:lnSpc>
              <a:buClrTx/>
              <a:buSzTx/>
              <a:buFont typeface="Wingdings" panose="05000000000000000000" charset="0"/>
              <a:buChar char="u"/>
            </a:pPr>
            <a:r>
              <a:rPr lang="zh-CN" altLang="en-US" b="1" dirty="0">
                <a:latin typeface="微软雅黑" panose="020B0503020204020204" charset="-122"/>
                <a:ea typeface="微软雅黑" panose="020B0503020204020204" charset="-122"/>
                <a:sym typeface="+mn-ea"/>
              </a:rPr>
              <a:t>但越来越多的研究逐步证明中枢神经损伤后是有可能恢复的。</a:t>
            </a:r>
            <a:endParaRPr lang="zh-CN" altLang="en-US" dirty="0">
              <a:latin typeface="微软雅黑" panose="020B0503020204020204" charset="-122"/>
              <a:ea typeface="微软雅黑" panose="020B0503020204020204" charset="-122"/>
            </a:endParaRPr>
          </a:p>
          <a:p>
            <a:pPr marL="285750" lvl="1"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1917年Ogden R,Franz SZ 在实验性偏瘫猴中证明，功能恢复训练可使猴的运动功能恢复。</a:t>
            </a:r>
            <a:endParaRPr lang="zh-CN" altLang="en-US" dirty="0">
              <a:latin typeface="微软雅黑" panose="020B0503020204020204" charset="-122"/>
              <a:ea typeface="微软雅黑" panose="020B0503020204020204" charset="-122"/>
            </a:endParaRPr>
          </a:p>
          <a:p>
            <a:pPr marL="285750" lvl="1"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1930年Bethe A 首先提出了CNS可塑性的理论，并认为CNS损伤后的恢复不是由于再生，而是由于残留部分的功能重组的结果。</a:t>
            </a:r>
            <a:endParaRPr lang="zh-CN" altLang="en-US" dirty="0">
              <a:latin typeface="微软雅黑" panose="020B0503020204020204" charset="-122"/>
              <a:ea typeface="微软雅黑" panose="020B0503020204020204" charset="-122"/>
            </a:endParaRPr>
          </a:p>
          <a:p>
            <a:pPr marL="285750" lvl="1" indent="-285750" algn="just">
              <a:lnSpc>
                <a:spcPct val="200000"/>
              </a:lnSpc>
              <a:buClrTx/>
              <a:buSzTx/>
              <a:buFont typeface="Arial" panose="020B0604020202020204" pitchFamily="34" charset="0"/>
              <a:buChar char="•"/>
            </a:pPr>
            <a:r>
              <a:rPr lang="zh-CN" altLang="en-US" dirty="0">
                <a:latin typeface="微软雅黑" panose="020B0503020204020204" charset="-122"/>
                <a:ea typeface="微软雅黑" panose="020B0503020204020204" charset="-122"/>
                <a:sym typeface="+mn-ea"/>
              </a:rPr>
              <a:t>1958年，Liu和Chambers报道哺乳动物的脊髓具有可塑性，揭开了哺乳动物中枢神经系统再生的新篇章。</a:t>
            </a:r>
            <a:endParaRPr lang="zh-CN" altLang="en-US" dirty="0">
              <a:latin typeface="微软雅黑" panose="020B0503020204020204" charset="-122"/>
              <a:ea typeface="微软雅黑" panose="020B0503020204020204" charset="-122"/>
            </a:endParaRPr>
          </a:p>
          <a:p>
            <a:pPr marL="285750" indent="-285750" algn="just" eaLnBrk="1" fontAlgn="auto" hangingPunct="1">
              <a:lnSpc>
                <a:spcPct val="200000"/>
              </a:lnSpc>
              <a:buClrTx/>
              <a:buSzTx/>
              <a:buFont typeface="Wingdings" panose="05000000000000000000" charset="0"/>
              <a:buChar char="u"/>
            </a:pPr>
            <a:r>
              <a:rPr lang="zh-CN" altLang="en-US" b="1" dirty="0">
                <a:latin typeface="微软雅黑" panose="020B0503020204020204" charset="-122"/>
                <a:ea typeface="微软雅黑" panose="020B0503020204020204" charset="-122"/>
                <a:sym typeface="+mn-ea"/>
              </a:rPr>
              <a:t>脑的可塑性（plasticity）通常分为结构可塑性和功能可塑性</a:t>
            </a:r>
            <a:endParaRPr lang="zh-CN" altLang="en-US" b="1" dirty="0">
              <a:latin typeface="微软雅黑" panose="020B0503020204020204" charset="-122"/>
              <a:ea typeface="微软雅黑" panose="020B0503020204020204" charset="-122"/>
            </a:endParaRPr>
          </a:p>
          <a:p>
            <a:pPr indent="504190" eaLnBrk="1" fontAlgn="auto" hangingPunct="1">
              <a:lnSpc>
                <a:spcPct val="150000"/>
              </a:lnSpc>
              <a:spcBef>
                <a:spcPct val="0"/>
              </a:spcBef>
              <a:spcAft>
                <a:spcPts val="0"/>
              </a:spcAft>
              <a:buFont typeface="Arial" panose="020B0604020202020204" pitchFamily="34" charset="0"/>
              <a:buNone/>
              <a:defRPr/>
            </a:pPr>
            <a:endParaRPr lang="zh-CN" altLang="en-US" sz="1800" b="1" dirty="0">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周围神经</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再生</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09955" y="1727200"/>
            <a:ext cx="10371455" cy="4384675"/>
          </a:xfrm>
          <a:prstGeom prst="rect">
            <a:avLst/>
          </a:prstGeom>
          <a:noFill/>
        </p:spPr>
        <p:txBody>
          <a:bodyPr wrap="square" rtlCol="0">
            <a:spAutoFit/>
          </a:bodyPr>
          <a:lstStyle/>
          <a:p>
            <a:pPr marL="285750" indent="-285750" algn="just" eaLnBrk="1" fontAlgn="auto" hangingPunct="1">
              <a:lnSpc>
                <a:spcPct val="200000"/>
              </a:lnSpc>
              <a:buClrTx/>
              <a:buSzTx/>
              <a:buFont typeface="Wingdings" panose="05000000000000000000" charset="0"/>
              <a:buChar char="u"/>
            </a:pPr>
            <a:r>
              <a:rPr lang="zh-CN" altLang="en-US" b="1" dirty="0">
                <a:solidFill>
                  <a:schemeClr val="tx1"/>
                </a:solidFill>
                <a:effectLst/>
                <a:latin typeface="微软雅黑" panose="020B0503020204020204" charset="-122"/>
                <a:ea typeface="微软雅黑" panose="020B0503020204020204" charset="-122"/>
                <a:sym typeface="+mn-ea"/>
              </a:rPr>
              <a:t>周围神经再生的机制</a:t>
            </a:r>
            <a:endParaRPr lang="zh-CN" altLang="en-US" b="1" dirty="0">
              <a:solidFill>
                <a:schemeClr val="tx1"/>
              </a:solidFill>
              <a:effectLst/>
              <a:latin typeface="微软雅黑" panose="020B0503020204020204" charset="-122"/>
              <a:ea typeface="微软雅黑" panose="020B0503020204020204" charset="-122"/>
            </a:endParaRPr>
          </a:p>
          <a:p>
            <a:pPr marL="285750" lvl="1" indent="-285750" algn="just">
              <a:lnSpc>
                <a:spcPct val="200000"/>
              </a:lnSpc>
              <a:buClrTx/>
              <a:buSzTx/>
              <a:buFont typeface="Arial" panose="020B0604020202020204" pitchFamily="34" charset="0"/>
              <a:buChar char="•"/>
            </a:pPr>
            <a:r>
              <a:rPr lang="zh-CN" altLang="en-US" dirty="0">
                <a:solidFill>
                  <a:schemeClr val="tx1"/>
                </a:solidFill>
                <a:effectLst/>
                <a:latin typeface="微软雅黑" panose="020B0503020204020204" charset="-122"/>
                <a:ea typeface="微软雅黑" panose="020B0503020204020204" charset="-122"/>
                <a:sym typeface="+mn-ea"/>
              </a:rPr>
              <a:t>轴突再生通道和再生微环境的建立；</a:t>
            </a:r>
            <a:endParaRPr lang="zh-CN" altLang="en-US" dirty="0">
              <a:solidFill>
                <a:schemeClr val="tx1"/>
              </a:solidFill>
              <a:effectLst/>
              <a:latin typeface="微软雅黑" panose="020B0503020204020204" charset="-122"/>
              <a:ea typeface="微软雅黑" panose="020B0503020204020204" charset="-122"/>
            </a:endParaRPr>
          </a:p>
          <a:p>
            <a:pPr marL="285750" lvl="1" indent="-285750" algn="just">
              <a:lnSpc>
                <a:spcPct val="200000"/>
              </a:lnSpc>
              <a:buClrTx/>
              <a:buSzTx/>
              <a:buFont typeface="Arial" panose="020B0604020202020204" pitchFamily="34" charset="0"/>
              <a:buChar char="•"/>
            </a:pPr>
            <a:r>
              <a:rPr lang="zh-CN" altLang="en-US" dirty="0">
                <a:solidFill>
                  <a:schemeClr val="tx1"/>
                </a:solidFill>
                <a:effectLst/>
                <a:latin typeface="微软雅黑" panose="020B0503020204020204" charset="-122"/>
                <a:ea typeface="微软雅黑" panose="020B0503020204020204" charset="-122"/>
                <a:sym typeface="+mn-ea"/>
              </a:rPr>
              <a:t>轴突枝芽的形成与延伸</a:t>
            </a:r>
            <a:endParaRPr lang="zh-CN" altLang="en-US" dirty="0">
              <a:solidFill>
                <a:schemeClr val="tx1"/>
              </a:solidFill>
              <a:effectLst/>
              <a:latin typeface="微软雅黑" panose="020B0503020204020204" charset="-122"/>
              <a:ea typeface="微软雅黑" panose="020B0503020204020204" charset="-122"/>
            </a:endParaRPr>
          </a:p>
          <a:p>
            <a:pPr marL="285750" lvl="1" indent="-285750" algn="just">
              <a:lnSpc>
                <a:spcPct val="200000"/>
              </a:lnSpc>
              <a:buClrTx/>
              <a:buSzTx/>
              <a:buFont typeface="Arial" panose="020B0604020202020204" pitchFamily="34" charset="0"/>
              <a:buChar char="•"/>
            </a:pPr>
            <a:r>
              <a:rPr lang="zh-CN" altLang="en-US" dirty="0">
                <a:solidFill>
                  <a:schemeClr val="tx1"/>
                </a:solidFill>
                <a:effectLst/>
                <a:latin typeface="微软雅黑" panose="020B0503020204020204" charset="-122"/>
                <a:ea typeface="微软雅黑" panose="020B0503020204020204" charset="-122"/>
                <a:sym typeface="+mn-ea"/>
              </a:rPr>
              <a:t>靶细胞的神经再支配</a:t>
            </a:r>
            <a:endParaRPr lang="zh-CN" altLang="en-US" dirty="0">
              <a:solidFill>
                <a:schemeClr val="tx1"/>
              </a:solidFill>
              <a:effectLst/>
              <a:latin typeface="微软雅黑" panose="020B0503020204020204" charset="-122"/>
              <a:ea typeface="微软雅黑" panose="020B0503020204020204" charset="-122"/>
            </a:endParaRPr>
          </a:p>
          <a:p>
            <a:pPr marL="0" lvl="1" indent="457200" algn="just">
              <a:lnSpc>
                <a:spcPct val="200000"/>
              </a:lnSpc>
              <a:buClrTx/>
              <a:buSzTx/>
              <a:buFontTx/>
              <a:extLst>
                <a:ext uri="{35155182-B16C-46BC-9424-99874614C6A1}">
                  <wpsdc:indentchars xmlns:wpsdc="http://www.wps.cn/officeDocument/2017/drawingmlCustomData" val="200" checksum="59296752"/>
                </a:ext>
              </a:extLst>
            </a:pPr>
            <a:endParaRPr lang="zh-CN" altLang="en-US"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marL="285750" indent="-285750" algn="just" eaLnBrk="1" fontAlgn="auto" hangingPunct="1">
              <a:lnSpc>
                <a:spcPct val="200000"/>
              </a:lnSpc>
              <a:buClrTx/>
              <a:buSzTx/>
              <a:buFont typeface="Wingdings" panose="05000000000000000000" charset="0"/>
              <a:buChar char="u"/>
            </a:pPr>
            <a:r>
              <a:rPr lang="zh-CN" altLang="en-US" b="1" dirty="0">
                <a:latin typeface="微软雅黑" panose="020B0503020204020204" charset="-122"/>
                <a:ea typeface="微软雅黑" panose="020B0503020204020204" charset="-122"/>
                <a:sym typeface="+mn-ea"/>
              </a:rPr>
              <a:t>周围神经再生是一个复杂的病理生理过程，涉及从分子、细胞到生物机体等不同水平的多种变化，并受多种因素影响</a:t>
            </a:r>
            <a:r>
              <a:rPr lang="zh-CN" altLang="zh-CN" b="1" dirty="0">
                <a:solidFill>
                  <a:srgbClr val="002060"/>
                </a:solidFill>
                <a:sym typeface="+mn-ea"/>
              </a:rPr>
              <a:t>。</a:t>
            </a:r>
            <a:endParaRPr lang="zh-CN" altLang="en-US" b="1" dirty="0">
              <a:latin typeface="微软雅黑" panose="020B0503020204020204" charset="-122"/>
              <a:ea typeface="微软雅黑" panose="020B0503020204020204" charset="-122"/>
            </a:endParaRPr>
          </a:p>
          <a:p>
            <a:pPr indent="504190" eaLnBrk="1" fontAlgn="auto" hangingPunct="1">
              <a:lnSpc>
                <a:spcPct val="150000"/>
              </a:lnSpc>
              <a:spcBef>
                <a:spcPct val="0"/>
              </a:spcBef>
              <a:spcAft>
                <a:spcPts val="0"/>
              </a:spcAft>
              <a:buFont typeface="Arial" panose="020B0604020202020204" pitchFamily="34" charset="0"/>
              <a:buNone/>
              <a:defRPr/>
            </a:pPr>
            <a:endParaRPr lang="zh-CN" altLang="en-US" sz="1800" b="1" dirty="0">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任务三</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神经学基础概论</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55090" y="2133600"/>
            <a:ext cx="9483090" cy="2861310"/>
          </a:xfrm>
          <a:prstGeom prst="rect">
            <a:avLst/>
          </a:prstGeom>
          <a:noFill/>
        </p:spPr>
        <p:txBody>
          <a:bodyPr wrap="square" rtlCol="0">
            <a:spAutoFit/>
          </a:bodyPr>
          <a:lstStyle/>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sym typeface="+mn-ea"/>
              </a:rPr>
              <a:t>案例分析</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大脑可塑性（plasticity）指神经系统可调节、可修饰和可塑造的状态，包括结构可塑性和功能可塑性，又称为功能重组。CNS损伤后，残留部分通过功能重组，以新的方式完成已丧失的功能，在此过程中，功能恢复训练是必需的。本例患者脑功能在损伤后可以进行康复训练，提高功能水平。</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四</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心理学</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基础理论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01140" y="1146810"/>
            <a:ext cx="8515350" cy="2584450"/>
          </a:xfrm>
          <a:prstGeom prst="rect">
            <a:avLst/>
          </a:prstGeom>
          <a:noFill/>
        </p:spPr>
        <p:txBody>
          <a:bodyPr wrap="square" rtlCol="0">
            <a:spAutoFit/>
          </a:bodyPr>
          <a:p>
            <a:pPr indent="457200" algn="just" fontAlgn="auto">
              <a:lnSpc>
                <a:spcPct val="150000"/>
              </a:lnSpc>
            </a:pPr>
            <a:r>
              <a:rPr lang="zh-CN" altLang="en-US" b="1" dirty="0">
                <a:solidFill>
                  <a:srgbClr val="2E75B6"/>
                </a:solidFill>
                <a:latin typeface="微软雅黑" panose="020B0503020204020204" charset="-122"/>
                <a:ea typeface="微软雅黑" panose="020B0503020204020204" charset="-122"/>
                <a:sym typeface="+mn-ea"/>
              </a:rPr>
              <a:t>学习任务</a:t>
            </a:r>
            <a:endParaRPr lang="zh-CN" altLang="en-US" b="1" dirty="0">
              <a:solidFill>
                <a:srgbClr val="2E75B6"/>
              </a:solidFill>
              <a:latin typeface="微软雅黑" panose="020B0503020204020204" charset="-122"/>
              <a:ea typeface="微软雅黑" panose="020B0503020204020204" charset="-122"/>
              <a:sym typeface="+mn-ea"/>
            </a:endParaRPr>
          </a:p>
          <a:p>
            <a:pPr indent="457200" algn="just" fontAlgn="auto">
              <a:lnSpc>
                <a:spcPct val="150000"/>
              </a:lnSpc>
            </a:pPr>
            <a:endParaRPr lang="zh-CN" altLang="en-US" dirty="0">
              <a:latin typeface="微软雅黑" panose="020B0503020204020204" charset="-122"/>
              <a:ea typeface="微软雅黑" panose="020B0503020204020204" charset="-122"/>
            </a:endParaRPr>
          </a:p>
          <a:p>
            <a:pPr indent="457200" algn="just" eaLnBrk="1" fontAlgn="auto" hangingPunct="1">
              <a:lnSpc>
                <a:spcPct val="200000"/>
              </a:lnSpc>
              <a:buClrTx/>
              <a:buSzTx/>
              <a:buFontTx/>
              <a:buNone/>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a:t>
            </a:r>
            <a:r>
              <a:rPr lang="zh-CN" altLang="en-US" dirty="0">
                <a:latin typeface="微软雅黑" panose="020B0503020204020204" charset="-122"/>
                <a:ea typeface="微软雅黑" panose="020B0503020204020204" charset="-122"/>
                <a:sym typeface="+mn-ea"/>
              </a:rPr>
              <a:t>掌握心理学基础理论；</a:t>
            </a:r>
            <a:endParaRPr lang="zh-CN" altLang="en-US" dirty="0">
              <a:latin typeface="微软雅黑" panose="020B0503020204020204" charset="-122"/>
              <a:ea typeface="微软雅黑" panose="020B0503020204020204" charset="-122"/>
            </a:endParaRPr>
          </a:p>
          <a:p>
            <a:pPr indent="457200" algn="just" eaLnBrk="1" fontAlgn="auto" hangingPunct="1">
              <a:lnSpc>
                <a:spcPct val="200000"/>
              </a:lnSpc>
              <a:buClrTx/>
              <a:buSzTx/>
              <a:buFontTx/>
              <a:buNone/>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sym typeface="+mn-ea"/>
              </a:rPr>
              <a:t>2</a:t>
            </a:r>
            <a:r>
              <a:rPr lang="zh-CN" altLang="en-US" dirty="0">
                <a:latin typeface="微软雅黑" panose="020B0503020204020204" charset="-122"/>
                <a:ea typeface="微软雅黑" panose="020B0503020204020204" charset="-122"/>
                <a:sym typeface="+mn-ea"/>
              </a:rPr>
              <a:t>、熟悉人的基本心理活动；</a:t>
            </a:r>
            <a:endParaRPr lang="zh-CN" altLang="en-US" dirty="0">
              <a:latin typeface="微软雅黑" panose="020B0503020204020204" charset="-122"/>
              <a:ea typeface="微软雅黑" panose="020B0503020204020204" charset="-122"/>
            </a:endParaRPr>
          </a:p>
          <a:p>
            <a:pPr indent="457200" algn="just" eaLnBrk="1" fontAlgn="auto" hangingPunct="1">
              <a:lnSpc>
                <a:spcPct val="200000"/>
              </a:lnSpc>
              <a:buClrTx/>
              <a:buSzTx/>
              <a:buFontTx/>
              <a:buNone/>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sym typeface="+mn-ea"/>
              </a:rPr>
              <a:t>3</a:t>
            </a:r>
            <a:r>
              <a:rPr lang="zh-CN" altLang="en-US" dirty="0">
                <a:latin typeface="微软雅黑" panose="020B0503020204020204" charset="-122"/>
                <a:ea typeface="微软雅黑" panose="020B0503020204020204" charset="-122"/>
                <a:sym typeface="+mn-ea"/>
              </a:rPr>
              <a:t>、了解人格形成的影响因素。</a:t>
            </a:r>
            <a:endParaRPr lang="zh-CN" altLang="en-US" dirty="0">
              <a:latin typeface="微软雅黑" panose="020B0503020204020204" charset="-122"/>
              <a:ea typeface="微软雅黑" panose="020B050302020402020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任务四</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心理学基础概论</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55090" y="1727200"/>
            <a:ext cx="9095740" cy="3276600"/>
          </a:xfrm>
          <a:prstGeom prst="rect">
            <a:avLst/>
          </a:prstGeom>
          <a:noFill/>
        </p:spPr>
        <p:txBody>
          <a:bodyPr wrap="square" rtlCol="0">
            <a:spAutoFit/>
          </a:bodyPr>
          <a:lstStyle/>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sym typeface="+mn-ea"/>
              </a:rPr>
              <a:t>内容提要</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  心理学是研究心理现象发生、发展规律的科学，康复心理学是运用心理学的系统知识解决康复领域中的相关心理问题的学科。康复工作人员不仅要掌握康复医学知识，还要具备心理学知识。本节主要从心理现象，心理的实质，心理过程，情绪和情感过程和人格几个方面讲解。</a:t>
            </a:r>
            <a:endParaRPr lang="zh-CN" altLang="en-US" dirty="0">
              <a:latin typeface="微软雅黑" panose="020B0503020204020204" charset="-122"/>
              <a:ea typeface="微软雅黑" panose="020B0503020204020204" charset="-122"/>
            </a:endParaRPr>
          </a:p>
          <a:p>
            <a:pPr indent="504190" eaLnBrk="1" fontAlgn="auto" hangingPunct="1">
              <a:lnSpc>
                <a:spcPct val="150000"/>
              </a:lnSpc>
              <a:spcBef>
                <a:spcPct val="0"/>
              </a:spcBef>
              <a:spcAft>
                <a:spcPts val="0"/>
              </a:spcAft>
              <a:buFont typeface="Arial" panose="020B0604020202020204" pitchFamily="34" charset="0"/>
              <a:buNone/>
              <a:defRPr/>
            </a:pP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任务四</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心理学基础概论</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55090" y="1727200"/>
            <a:ext cx="9095740" cy="2861310"/>
          </a:xfrm>
          <a:prstGeom prst="rect">
            <a:avLst/>
          </a:prstGeom>
          <a:noFill/>
        </p:spPr>
        <p:txBody>
          <a:bodyPr wrap="square" rtlCol="0">
            <a:spAutoFit/>
          </a:bodyPr>
          <a:lstStyle/>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sym typeface="+mn-ea"/>
              </a:rPr>
              <a:t>案例导入</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张先生今年50岁，上班开会中因为左半球出血而导致言语不利，右侧肢体活动不灵活，因为言语和认知功能减退而烦躁，爱哭泣，爱和家人发脾气。</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endParaRPr lang="zh-CN" altLang="en-US" b="1" dirty="0">
              <a:solidFill>
                <a:srgbClr val="2E75B6"/>
              </a:solidFill>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任务四</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心理学基础概论</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55090" y="1727200"/>
            <a:ext cx="9095740" cy="1753235"/>
          </a:xfrm>
          <a:prstGeom prst="rect">
            <a:avLst/>
          </a:prstGeom>
          <a:noFill/>
        </p:spPr>
        <p:txBody>
          <a:bodyPr wrap="square" rtlCol="0">
            <a:spAutoFit/>
          </a:bodyPr>
          <a:lstStyle/>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sym typeface="+mn-ea"/>
              </a:rPr>
              <a:t>思考</a:t>
            </a:r>
            <a:endParaRPr lang="zh-CN" altLang="zh-CN" dirty="0">
              <a:solidFill>
                <a:schemeClr val="accent4"/>
              </a:solidFill>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1.如何在实践中运用心理现象规律，解释生活中人们常见的各种心理现象？</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2.康复患者心理状态分期？</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2472" y="85217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1739265" y="1026160"/>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17602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728075" y="107315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73760" y="3567430"/>
            <a:ext cx="2966720" cy="274828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buClrTx/>
              <a:buSzTx/>
              <a:buFontTx/>
            </a:pPr>
            <a:r>
              <a:rPr lang="zh-CN" altLang="en-US" dirty="0" smtClean="0">
                <a:latin typeface="微软雅黑" panose="020B0503020204020204" charset="-122"/>
                <a:ea typeface="微软雅黑" panose="020B0503020204020204" charset="-122"/>
                <a:sym typeface="+mn-ea"/>
              </a:rPr>
              <a:t>1.掌握力学基本概念；人体解剖参考面；人体运动链；人体力学杠杆的分类；制动的形式及利弊。</a:t>
            </a:r>
            <a:endParaRPr lang="zh-CN" altLang="en-US" dirty="0" smtClean="0">
              <a:latin typeface="微软雅黑" panose="020B0503020204020204" charset="-122"/>
              <a:ea typeface="微软雅黑" panose="020B0503020204020204" charset="-122"/>
              <a:sym typeface="+mn-ea"/>
            </a:endParaRPr>
          </a:p>
          <a:p>
            <a:pPr algn="just" fontAlgn="auto">
              <a:lnSpc>
                <a:spcPct val="120000"/>
              </a:lnSpc>
              <a:spcBef>
                <a:spcPts val="0"/>
              </a:spcBef>
              <a:spcAft>
                <a:spcPts val="0"/>
              </a:spcAft>
              <a:buClrTx/>
              <a:buSzTx/>
              <a:buFontTx/>
            </a:pPr>
            <a:r>
              <a:rPr lang="zh-CN" altLang="en-US" dirty="0" smtClean="0">
                <a:latin typeface="微软雅黑" panose="020B0503020204020204" charset="-122"/>
                <a:ea typeface="微软雅黑" panose="020B0503020204020204" charset="-122"/>
                <a:sym typeface="+mn-ea"/>
              </a:rPr>
              <a:t>2.掌握人体发育学的概念及研究范围。</a:t>
            </a:r>
            <a:endParaRPr lang="zh-CN" altLang="en-US" dirty="0" smtClean="0">
              <a:latin typeface="微软雅黑" panose="020B0503020204020204" charset="-122"/>
              <a:ea typeface="微软雅黑" panose="020B0503020204020204" charset="-122"/>
              <a:sym typeface="+mn-ea"/>
            </a:endParaRPr>
          </a:p>
          <a:p>
            <a:pPr algn="just" fontAlgn="auto">
              <a:lnSpc>
                <a:spcPct val="120000"/>
              </a:lnSpc>
              <a:spcBef>
                <a:spcPts val="0"/>
              </a:spcBef>
              <a:spcAft>
                <a:spcPts val="0"/>
              </a:spcAft>
              <a:buClrTx/>
              <a:buSzTx/>
              <a:buFontTx/>
            </a:pPr>
            <a:r>
              <a:rPr lang="zh-CN" altLang="en-US" dirty="0" smtClean="0">
                <a:latin typeface="微软雅黑" panose="020B0503020204020204" charset="-122"/>
                <a:ea typeface="微软雅黑" panose="020B0503020204020204" charset="-122"/>
                <a:sym typeface="+mn-ea"/>
              </a:rPr>
              <a:t>3.掌握神经学基础理论。</a:t>
            </a:r>
            <a:endParaRPr lang="zh-CN" altLang="en-US" dirty="0" smtClean="0">
              <a:latin typeface="微软雅黑" panose="020B0503020204020204" charset="-122"/>
              <a:ea typeface="微软雅黑" panose="020B0503020204020204" charset="-122"/>
              <a:sym typeface="+mn-ea"/>
            </a:endParaRPr>
          </a:p>
          <a:p>
            <a:pPr algn="just" fontAlgn="auto">
              <a:lnSpc>
                <a:spcPct val="120000"/>
              </a:lnSpc>
              <a:spcBef>
                <a:spcPts val="0"/>
              </a:spcBef>
              <a:spcAft>
                <a:spcPts val="0"/>
              </a:spcAft>
              <a:buClrTx/>
              <a:buSzTx/>
              <a:buFontTx/>
            </a:pPr>
            <a:r>
              <a:rPr lang="zh-CN" altLang="en-US" dirty="0" smtClean="0">
                <a:latin typeface="微软雅黑" panose="020B0503020204020204" charset="-122"/>
                <a:ea typeface="微软雅黑" panose="020B0503020204020204" charset="-122"/>
              </a:rPr>
              <a:t>4.</a:t>
            </a:r>
            <a:r>
              <a:rPr lang="zh-CN" altLang="en-US" dirty="0" smtClean="0">
                <a:latin typeface="微软雅黑" panose="020B0503020204020204" charset="-122"/>
                <a:ea typeface="微软雅黑" panose="020B0503020204020204" charset="-122"/>
                <a:sym typeface="+mn-ea"/>
              </a:rPr>
              <a:t>掌握心理学基础理论。</a:t>
            </a:r>
            <a:endParaRPr lang="en-US" dirty="0" smtClean="0">
              <a:latin typeface="微软雅黑" panose="020B0503020204020204" charset="-122"/>
              <a:ea typeface="微软雅黑" panose="020B0503020204020204" charset="-122"/>
              <a:cs typeface="微软雅黑" panose="020B0503020204020204" charset="-122"/>
            </a:endParaRPr>
          </a:p>
        </p:txBody>
      </p:sp>
      <p:sp>
        <p:nvSpPr>
          <p:cNvPr id="5" name="文本框 22"/>
          <p:cNvSpPr txBox="1"/>
          <p:nvPr/>
        </p:nvSpPr>
        <p:spPr>
          <a:xfrm flipH="1">
            <a:off x="4954270" y="3869055"/>
            <a:ext cx="2655570"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buClrTx/>
              <a:buSzTx/>
              <a:buFontTx/>
            </a:pPr>
            <a:r>
              <a:rPr lang="zh-CN" altLang="en-US" dirty="0" smtClean="0">
                <a:latin typeface="微软雅黑" panose="020B0503020204020204" charset="-122"/>
                <a:ea typeface="微软雅黑" panose="020B0503020204020204" charset="-122"/>
              </a:rPr>
              <a:t>能够运用力学、发育学及心理学等多学科基础知识，综合分析患者的功能状态，制定并实施个性化的康复治疗与训练方案。</a:t>
            </a:r>
            <a:endParaRPr lang="zh-CN" altLang="en-US" dirty="0" smtClean="0">
              <a:latin typeface="微软雅黑" panose="020B0503020204020204" charset="-122"/>
              <a:ea typeface="微软雅黑" panose="020B0503020204020204" charset="-122"/>
            </a:endParaRPr>
          </a:p>
        </p:txBody>
      </p:sp>
      <p:sp>
        <p:nvSpPr>
          <p:cNvPr id="6" name="文本框 22"/>
          <p:cNvSpPr txBox="1"/>
          <p:nvPr/>
        </p:nvSpPr>
        <p:spPr>
          <a:xfrm flipH="1">
            <a:off x="8362950" y="3528060"/>
            <a:ext cx="2618105" cy="308038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latin typeface="微软雅黑" panose="020B0503020204020204" charset="-122"/>
                <a:ea typeface="微软雅黑" panose="020B0503020204020204" charset="-122"/>
              </a:rPr>
              <a:t>培养学生运用力学原理分析和解决康复实践中实际问题的科学思维，增强严谨求实的职业态度；树立以人为本的康复理念，关注患者功能恢复与生活质量提升，强化团队协作和人文关怀意识。</a:t>
            </a:r>
            <a:endParaRPr lang="zh-CN" altLang="en-US" dirty="0" smtClean="0">
              <a:latin typeface="微软雅黑" panose="020B0503020204020204" charset="-122"/>
              <a:ea typeface="微软雅黑" panose="020B0503020204020204" charset="-122"/>
            </a:endParaRPr>
          </a:p>
        </p:txBody>
      </p:sp>
      <p:cxnSp>
        <p:nvCxnSpPr>
          <p:cNvPr id="14" name="直接连接符 13"/>
          <p:cNvCxnSpPr/>
          <p:nvPr/>
        </p:nvCxnSpPr>
        <p:spPr>
          <a:xfrm flipV="1">
            <a:off x="4277995" y="385572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68615" y="3869055"/>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心理</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现象</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31545" y="1924685"/>
            <a:ext cx="8699500" cy="1180465"/>
          </a:xfrm>
          <a:prstGeom prst="rect">
            <a:avLst/>
          </a:prstGeom>
          <a:noFill/>
        </p:spPr>
        <p:txBody>
          <a:bodyPr wrap="square" rtlCol="0">
            <a:noAutofit/>
          </a:bodyPr>
          <a:lstStyle/>
          <a:p>
            <a:pPr indent="457200" algn="just" eaLnBrk="1" fontAlgn="auto" hangingPunct="1">
              <a:lnSpc>
                <a:spcPct val="200000"/>
              </a:lnSpc>
              <a:buClrTx/>
              <a:buSzTx/>
              <a:buFontTx/>
              <a:buNone/>
              <a:extLst>
                <a:ext uri="{35155182-B16C-46BC-9424-99874614C6A1}">
                  <wpsdc:indentchars xmlns:wpsdc="http://www.wps.cn/officeDocument/2017/drawingmlCustomData" val="200" checksum="59296752"/>
                </a:ext>
              </a:extLst>
            </a:pPr>
            <a:endParaRPr lang="zh-CN" altLang="en-US" dirty="0">
              <a:ea typeface="宋体" panose="02010600030101010101" pitchFamily="2" charset="-122"/>
            </a:endParaRPr>
          </a:p>
          <a:p>
            <a:pPr indent="457200" algn="just" eaLnBrk="1" fontAlgn="auto" hangingPunct="1">
              <a:lnSpc>
                <a:spcPct val="200000"/>
              </a:lnSpc>
              <a:buClrTx/>
              <a:buSzTx/>
              <a:buFontTx/>
              <a:buNone/>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人们在认识世界、改造世界的过程中出现种种心理活动，称为心理现象。</a:t>
            </a:r>
            <a:endParaRPr lang="zh-CN" altLang="en-US" dirty="0">
              <a:latin typeface="微软雅黑" panose="020B0503020204020204" charset="-122"/>
              <a:ea typeface="微软雅黑" panose="020B0503020204020204" charset="-122"/>
              <a:sym typeface="+mn-ea"/>
            </a:endParaRPr>
          </a:p>
          <a:p>
            <a:pPr lvl="0" algn="l">
              <a:buClrTx/>
              <a:buSzTx/>
              <a:buFontTx/>
            </a:pPr>
            <a:r>
              <a:rPr lang="en-US" altLang="zh-CN">
                <a:sym typeface="+mn-ea"/>
              </a:rPr>
              <a:t>    </a:t>
            </a:r>
            <a:endParaRPr lang="en-US" altLang="zh-CN">
              <a:sym typeface="+mn-ea"/>
            </a:endParaRPr>
          </a:p>
          <a:p>
            <a:pPr lvl="0" algn="l">
              <a:buClrTx/>
              <a:buSzTx/>
              <a:buFontTx/>
            </a:pPr>
            <a:endParaRPr lang="en-US" altLang="zh-CN">
              <a:sym typeface="+mn-ea"/>
            </a:endParaRPr>
          </a:p>
          <a:p>
            <a:pPr lvl="0" algn="l">
              <a:buClrTx/>
              <a:buSzTx/>
              <a:buFontTx/>
            </a:pPr>
            <a:r>
              <a:rPr lang="en-US" altLang="zh-CN">
                <a:sym typeface="+mn-ea"/>
              </a:rPr>
              <a:t>   </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心理的</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实质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736725" y="1861820"/>
            <a:ext cx="8746490" cy="1992630"/>
          </a:xfrm>
          <a:prstGeom prst="rect">
            <a:avLst/>
          </a:prstGeom>
          <a:noFill/>
        </p:spPr>
        <p:txBody>
          <a:bodyPr wrap="square" rtlCol="0">
            <a:noAutofit/>
          </a:bodyPr>
          <a:lstStyle/>
          <a:p>
            <a:pPr marL="0" lvl="1" indent="457200" algn="just" eaLnBrk="1" fontAlgn="auto" hangingPunct="1">
              <a:lnSpc>
                <a:spcPct val="200000"/>
              </a:lnSpc>
              <a:buClrTx/>
              <a:buSzTx/>
              <a:buFontTx/>
              <a:buNone/>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a:p>
            <a:pPr marL="285750" lvl="1" indent="-285750" algn="just">
              <a:lnSpc>
                <a:spcPct val="200000"/>
              </a:lnSpc>
              <a:buClrTx/>
              <a:buSzTx/>
              <a:buFont typeface="Wingdings" panose="05000000000000000000" charset="0"/>
              <a:buChar char="u"/>
            </a:pPr>
            <a:r>
              <a:rPr lang="zh-CN" altLang="en-US" dirty="0">
                <a:latin typeface="微软雅黑" panose="020B0503020204020204" charset="-122"/>
                <a:ea typeface="微软雅黑" panose="020B0503020204020204" charset="-122"/>
                <a:sym typeface="+mn-ea"/>
              </a:rPr>
              <a:t>心理是脑的功能 </a:t>
            </a:r>
            <a:endParaRPr lang="zh-CN" altLang="en-US" dirty="0">
              <a:latin typeface="微软雅黑" panose="020B0503020204020204" charset="-122"/>
              <a:ea typeface="微软雅黑" panose="020B0503020204020204" charset="-122"/>
            </a:endParaRPr>
          </a:p>
          <a:p>
            <a:pPr marL="285750" lvl="1" indent="-285750" algn="just">
              <a:lnSpc>
                <a:spcPct val="200000"/>
              </a:lnSpc>
              <a:buClrTx/>
              <a:buSzTx/>
              <a:buFont typeface="Wingdings" panose="05000000000000000000" charset="0"/>
              <a:buChar char="u"/>
            </a:pPr>
            <a:r>
              <a:rPr lang="zh-CN" altLang="en-US" dirty="0">
                <a:latin typeface="微软雅黑" panose="020B0503020204020204" charset="-122"/>
                <a:ea typeface="微软雅黑" panose="020B0503020204020204" charset="-122"/>
                <a:sym typeface="+mn-ea"/>
              </a:rPr>
              <a:t>心理是对客观现实的反映</a:t>
            </a:r>
            <a:endParaRPr lang="zh-CN" altLang="en-US" dirty="0">
              <a:latin typeface="微软雅黑" panose="020B0503020204020204" charset="-122"/>
              <a:ea typeface="微软雅黑" panose="020B0503020204020204" charset="-122"/>
              <a:sym typeface="+mn-ea"/>
            </a:endParaRPr>
          </a:p>
          <a:p>
            <a:pPr lvl="0" algn="l">
              <a:buClrTx/>
              <a:buSzTx/>
              <a:buFontTx/>
            </a:pPr>
            <a:r>
              <a:rPr lang="en-US" altLang="zh-CN">
                <a:sym typeface="+mn-ea"/>
              </a:rPr>
              <a:t>   </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心理</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过程</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84910" y="2059305"/>
            <a:ext cx="4289425" cy="3287395"/>
          </a:xfrm>
          <a:prstGeom prst="rect">
            <a:avLst/>
          </a:prstGeom>
          <a:noFill/>
        </p:spPr>
        <p:txBody>
          <a:bodyPr wrap="square" rtlCol="0">
            <a:noAutofit/>
          </a:bodyPr>
          <a:lstStyle/>
          <a:p>
            <a:pPr marL="285750" indent="-285750" algn="just" eaLnBrk="1" fontAlgn="auto" hangingPunct="1">
              <a:lnSpc>
                <a:spcPct val="200000"/>
              </a:lnSpc>
              <a:buClrTx/>
              <a:buSzTx/>
              <a:buFont typeface="Wingdings" panose="05000000000000000000" charset="0"/>
              <a:buChar char="u"/>
            </a:pPr>
            <a:endParaRPr lang="zh-CN" altLang="en-US" dirty="0">
              <a:latin typeface="微软雅黑" panose="020B0503020204020204" charset="-122"/>
              <a:ea typeface="微软雅黑" panose="020B0503020204020204" charset="-122"/>
            </a:endParaRPr>
          </a:p>
          <a:p>
            <a:pPr marL="285750" lvl="0" indent="-285750" algn="just">
              <a:lnSpc>
                <a:spcPct val="200000"/>
              </a:lnSpc>
              <a:buClrTx/>
              <a:buSzTx/>
              <a:buFont typeface="Wingdings" panose="05000000000000000000" charset="0"/>
              <a:buChar char="u"/>
            </a:pPr>
            <a:r>
              <a:rPr lang="zh-CN" altLang="en-US" b="1" dirty="0">
                <a:latin typeface="微软雅黑" panose="020B0503020204020204" charset="-122"/>
                <a:ea typeface="微软雅黑" panose="020B0503020204020204" charset="-122"/>
                <a:sym typeface="+mn-ea"/>
              </a:rPr>
              <a:t>认知过程</a:t>
            </a:r>
            <a:endParaRPr lang="zh-CN" altLang="en-US" b="1" dirty="0">
              <a:latin typeface="微软雅黑" panose="020B0503020204020204" charset="-122"/>
              <a:ea typeface="微软雅黑" panose="020B0503020204020204" charset="-122"/>
            </a:endParaRPr>
          </a:p>
          <a:p>
            <a:pPr marL="0" lvl="1" indent="457200" algn="just">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认知包括：感觉、注意、知觉、思维、记忆及执行等</a:t>
            </a:r>
            <a:r>
              <a:rPr lang="zh-CN" altLang="en-US" dirty="0">
                <a:latin typeface="微软雅黑" panose="020B0503020204020204" charset="-122"/>
                <a:ea typeface="微软雅黑" panose="020B0503020204020204" charset="-122"/>
                <a:sym typeface="+mn-ea"/>
              </a:rPr>
              <a:t> </a:t>
            </a:r>
            <a:r>
              <a:rPr lang="en-US" altLang="zh-CN">
                <a:sym typeface="+mn-ea"/>
              </a:rPr>
              <a:t>  </a:t>
            </a:r>
            <a:endParaRPr lang="en-US" altLang="zh-CN">
              <a:sym typeface="+mn-ea"/>
            </a:endParaRPr>
          </a:p>
          <a:p>
            <a:pPr lvl="0" algn="l">
              <a:buClrTx/>
              <a:buSzTx/>
              <a:buFontTx/>
            </a:pPr>
            <a:endParaRPr lang="en-US" altLang="zh-CN">
              <a:sym typeface="+mn-ea"/>
            </a:endParaRPr>
          </a:p>
          <a:p>
            <a:pPr lvl="0" algn="l">
              <a:buClrTx/>
              <a:buSzTx/>
              <a:buFontTx/>
            </a:pPr>
            <a:r>
              <a:rPr lang="en-US" altLang="zh-CN">
                <a:sym typeface="+mn-ea"/>
              </a:rPr>
              <a:t>   </a:t>
            </a:r>
            <a:endParaRPr lang="zh-CN" altLang="en-US" sz="1800" dirty="0">
              <a:latin typeface="微软雅黑" panose="020B0503020204020204" charset="-122"/>
              <a:ea typeface="微软雅黑" panose="020B0503020204020204" charset="-122"/>
            </a:endParaRPr>
          </a:p>
        </p:txBody>
      </p:sp>
      <p:pic>
        <p:nvPicPr>
          <p:cNvPr id="3" name="图片 2" descr="图片3"/>
          <p:cNvPicPr>
            <a:picLocks noChangeAspect="1"/>
          </p:cNvPicPr>
          <p:nvPr/>
        </p:nvPicPr>
        <p:blipFill>
          <a:blip r:embed="rId3"/>
          <a:stretch>
            <a:fillRect/>
          </a:stretch>
        </p:blipFill>
        <p:spPr>
          <a:xfrm>
            <a:off x="6075045" y="2134870"/>
            <a:ext cx="4990465" cy="3418840"/>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情绪情感</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过程</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11250" y="1625600"/>
            <a:ext cx="8962390" cy="2825115"/>
          </a:xfrm>
          <a:prstGeom prst="rect">
            <a:avLst/>
          </a:prstGeom>
          <a:noFill/>
        </p:spPr>
        <p:txBody>
          <a:bodyPr wrap="square" rtlCol="0">
            <a:noAutofit/>
          </a:bodyPr>
          <a:lstStyle/>
          <a:p>
            <a:pPr indent="457200" algn="just" eaLnBrk="1" fontAlgn="auto" hangingPunct="1">
              <a:lnSpc>
                <a:spcPct val="200000"/>
              </a:lnSpc>
              <a:buClrTx/>
              <a:buSzTx/>
              <a:buFontTx/>
              <a:buNone/>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a:p>
            <a:pPr marL="285750" lvl="0" indent="-285750" algn="just">
              <a:lnSpc>
                <a:spcPct val="200000"/>
              </a:lnSpc>
              <a:buClrTx/>
              <a:buSzTx/>
              <a:buFont typeface="Wingdings" panose="05000000000000000000" charset="0"/>
              <a:buChar char="u"/>
            </a:pPr>
            <a:r>
              <a:rPr lang="zh-CN" altLang="en-US" dirty="0">
                <a:latin typeface="微软雅黑" panose="020B0503020204020204" charset="-122"/>
                <a:ea typeface="微软雅黑" panose="020B0503020204020204" charset="-122"/>
                <a:sym typeface="+mn-ea"/>
              </a:rPr>
              <a:t>情绪和情感的概念 </a:t>
            </a:r>
            <a:endParaRPr lang="zh-CN" altLang="en-US" dirty="0">
              <a:latin typeface="微软雅黑" panose="020B0503020204020204" charset="-122"/>
              <a:ea typeface="微软雅黑" panose="020B0503020204020204" charset="-122"/>
            </a:endParaRPr>
          </a:p>
          <a:p>
            <a:pPr marL="285750" lvl="0" indent="-285750" algn="just">
              <a:lnSpc>
                <a:spcPct val="200000"/>
              </a:lnSpc>
              <a:buClrTx/>
              <a:buSzTx/>
              <a:buFont typeface="Wingdings" panose="05000000000000000000" charset="0"/>
              <a:buChar char="u"/>
            </a:pPr>
            <a:r>
              <a:rPr lang="zh-CN" altLang="en-US" dirty="0">
                <a:latin typeface="微软雅黑" panose="020B0503020204020204" charset="-122"/>
                <a:ea typeface="微软雅黑" panose="020B0503020204020204" charset="-122"/>
                <a:sym typeface="+mn-ea"/>
              </a:rPr>
              <a:t>情绪和情感的区别与联系 </a:t>
            </a:r>
            <a:endParaRPr lang="zh-CN" altLang="en-US" dirty="0">
              <a:latin typeface="微软雅黑" panose="020B0503020204020204" charset="-122"/>
              <a:ea typeface="微软雅黑" panose="020B0503020204020204" charset="-122"/>
            </a:endParaRPr>
          </a:p>
          <a:p>
            <a:pPr marL="285750" lvl="0" indent="-285750" algn="just">
              <a:lnSpc>
                <a:spcPct val="200000"/>
              </a:lnSpc>
              <a:buClrTx/>
              <a:buSzTx/>
              <a:buFont typeface="Wingdings" panose="05000000000000000000" charset="0"/>
              <a:buChar char="u"/>
            </a:pPr>
            <a:r>
              <a:rPr lang="zh-CN" altLang="en-US" dirty="0">
                <a:latin typeface="微软雅黑" panose="020B0503020204020204" charset="-122"/>
                <a:ea typeface="微软雅黑" panose="020B0503020204020204" charset="-122"/>
                <a:sym typeface="+mn-ea"/>
              </a:rPr>
              <a:t>情绪的纬度与两极性 </a:t>
            </a:r>
            <a:endParaRPr lang="zh-CN" altLang="en-US" dirty="0">
              <a:latin typeface="微软雅黑" panose="020B0503020204020204" charset="-122"/>
              <a:ea typeface="微软雅黑" panose="020B0503020204020204" charset="-122"/>
            </a:endParaRPr>
          </a:p>
          <a:p>
            <a:pPr marL="285750" lvl="0" indent="-285750" algn="just">
              <a:lnSpc>
                <a:spcPct val="200000"/>
              </a:lnSpc>
              <a:buClrTx/>
              <a:buSzTx/>
              <a:buFont typeface="Wingdings" panose="05000000000000000000" charset="0"/>
              <a:buChar char="u"/>
            </a:pPr>
            <a:r>
              <a:rPr lang="zh-CN" altLang="en-US" dirty="0">
                <a:latin typeface="微软雅黑" panose="020B0503020204020204" charset="-122"/>
                <a:ea typeface="微软雅黑" panose="020B0503020204020204" charset="-122"/>
                <a:sym typeface="+mn-ea"/>
              </a:rPr>
              <a:t>情绪理论</a:t>
            </a:r>
            <a:r>
              <a:rPr lang="en-US" altLang="zh-CN">
                <a:sym typeface="+mn-ea"/>
              </a:rPr>
              <a:t>  </a:t>
            </a:r>
            <a:endParaRPr lang="en-US" altLang="zh-CN">
              <a:sym typeface="+mn-ea"/>
            </a:endParaRPr>
          </a:p>
          <a:p>
            <a:pPr lvl="0" algn="l">
              <a:buClrTx/>
              <a:buSzTx/>
              <a:buFontTx/>
            </a:pPr>
            <a:endParaRPr lang="en-US" altLang="zh-CN">
              <a:sym typeface="+mn-ea"/>
            </a:endParaRPr>
          </a:p>
          <a:p>
            <a:pPr lvl="0" algn="l">
              <a:buClrTx/>
              <a:buSzTx/>
              <a:buFontTx/>
            </a:pPr>
            <a:r>
              <a:rPr lang="en-US" altLang="zh-CN">
                <a:sym typeface="+mn-ea"/>
              </a:rPr>
              <a:t>   </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人格</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95070" y="1716405"/>
            <a:ext cx="9584690" cy="5141595"/>
          </a:xfrm>
          <a:prstGeom prst="rect">
            <a:avLst/>
          </a:prstGeom>
          <a:noFill/>
        </p:spPr>
        <p:txBody>
          <a:bodyPr wrap="square" rtlCol="0">
            <a:noAutofit/>
          </a:bodyPr>
          <a:lstStyle/>
          <a:p>
            <a:pPr marL="285750" indent="-285750" algn="just" eaLnBrk="1" fontAlgn="auto" hangingPunct="1">
              <a:lnSpc>
                <a:spcPct val="200000"/>
              </a:lnSpc>
              <a:buClrTx/>
              <a:buSzTx/>
              <a:buFont typeface="Wingdings" panose="05000000000000000000" charset="0"/>
              <a:buChar char="u"/>
            </a:pPr>
            <a:r>
              <a:rPr lang="zh-CN" altLang="en-US" b="1" dirty="0">
                <a:latin typeface="微软雅黑" panose="020B0503020204020204" charset="-122"/>
                <a:ea typeface="微软雅黑" panose="020B0503020204020204" charset="-122"/>
                <a:sym typeface="+mn-ea"/>
              </a:rPr>
              <a:t>人格概念</a:t>
            </a:r>
            <a:endParaRPr lang="zh-CN" altLang="en-US" b="1" dirty="0">
              <a:latin typeface="微软雅黑" panose="020B0503020204020204" charset="-122"/>
              <a:ea typeface="微软雅黑" panose="020B0503020204020204" charset="-122"/>
              <a:sym typeface="+mn-ea"/>
            </a:endParaRPr>
          </a:p>
          <a:p>
            <a:pPr indent="457200" algn="just" eaLnBrk="1" fontAlgn="auto" hangingPunct="1">
              <a:lnSpc>
                <a:spcPct val="200000"/>
              </a:lnSpc>
              <a:buClrTx/>
              <a:buSzTx/>
              <a:buFontTx/>
              <a:buNone/>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人格、气质、能力等特征的总和，主要是指人所具有的与他人相区别的独特而稳定的思维方式</a:t>
            </a:r>
            <a:r>
              <a:rPr lang="zh-CN" altLang="en-US" dirty="0">
                <a:solidFill>
                  <a:schemeClr val="tx1"/>
                </a:solidFill>
                <a:latin typeface="微软雅黑" panose="020B0503020204020204" charset="-122"/>
                <a:ea typeface="微软雅黑" panose="020B0503020204020204" charset="-122"/>
                <a:sym typeface="+mn-ea"/>
              </a:rPr>
              <a:t>和行</a:t>
            </a:r>
            <a:r>
              <a:rPr lang="zh-CN" altLang="en-US" dirty="0">
                <a:latin typeface="微软雅黑" panose="020B0503020204020204" charset="-122"/>
                <a:ea typeface="微软雅黑" panose="020B0503020204020204" charset="-122"/>
                <a:sym typeface="+mn-ea"/>
              </a:rPr>
              <a:t>为风格。 </a:t>
            </a:r>
            <a:endParaRPr lang="zh-CN" altLang="en-US" dirty="0">
              <a:latin typeface="微软雅黑" panose="020B0503020204020204" charset="-122"/>
              <a:ea typeface="微软雅黑" panose="020B0503020204020204" charset="-122"/>
            </a:endParaRPr>
          </a:p>
          <a:p>
            <a:pPr marL="0" lvl="2" indent="457200" algn="just">
              <a:lnSpc>
                <a:spcPct val="200000"/>
              </a:lnSpc>
              <a:buClrTx/>
              <a:buSzTx/>
              <a:buFontTx/>
              <a:buNone/>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-气质 性格 能力 自我与意识</a:t>
            </a:r>
            <a:endParaRPr lang="zh-CN" altLang="en-US" dirty="0">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en-US" b="1" dirty="0">
                <a:latin typeface="微软雅黑" panose="020B0503020204020204" charset="-122"/>
                <a:ea typeface="微软雅黑" panose="020B0503020204020204" charset="-122"/>
                <a:sym typeface="+mn-ea"/>
              </a:rPr>
              <a:t>人格特制理论</a:t>
            </a:r>
            <a:endParaRPr lang="zh-CN" altLang="en-US" b="1" dirty="0">
              <a:latin typeface="微软雅黑" panose="020B0503020204020204" charset="-122"/>
              <a:ea typeface="微软雅黑" panose="020B0503020204020204" charset="-122"/>
            </a:endParaRPr>
          </a:p>
          <a:p>
            <a:pPr marL="285750" indent="-285750" algn="just" fontAlgn="auto">
              <a:lnSpc>
                <a:spcPct val="200000"/>
              </a:lnSpc>
              <a:buClrTx/>
              <a:buSzTx/>
              <a:buFont typeface="Wingdings" panose="05000000000000000000" charset="0"/>
              <a:buChar char="u"/>
            </a:pPr>
            <a:r>
              <a:rPr lang="zh-CN" altLang="en-US" b="1" dirty="0">
                <a:latin typeface="微软雅黑" panose="020B0503020204020204" charset="-122"/>
                <a:ea typeface="微软雅黑" panose="020B0503020204020204" charset="-122"/>
                <a:sym typeface="+mn-ea"/>
              </a:rPr>
              <a:t>人格形成的影响因素</a:t>
            </a:r>
            <a:endParaRPr lang="zh-CN" altLang="en-US" b="1" dirty="0">
              <a:latin typeface="微软雅黑" panose="020B0503020204020204" charset="-122"/>
              <a:ea typeface="微软雅黑" panose="020B0503020204020204" charset="-122"/>
            </a:endParaRPr>
          </a:p>
          <a:p>
            <a:pPr indent="457200" algn="just" fontAlgn="auto">
              <a:lnSpc>
                <a:spcPct val="200000"/>
              </a:lnSpc>
              <a:extLst>
                <a:ext uri="{35155182-B16C-46BC-9424-99874614C6A1}">
                  <wpsdc:indentchars xmlns:wpsdc="http://www.wps.cn/officeDocument/2017/drawingmlCustomData" val="200" checksum="59296752"/>
                </a:ext>
              </a:extLst>
            </a:pPr>
            <a:endParaRPr lang="zh-CN" altLang="en-US" dirty="0">
              <a:latin typeface="微软雅黑" panose="020B0503020204020204" charset="-122"/>
              <a:ea typeface="微软雅黑" panose="020B0503020204020204" charset="-122"/>
            </a:endParaRPr>
          </a:p>
          <a:p>
            <a:pPr indent="457200" algn="just" eaLnBrk="1" fontAlgn="auto" hangingPunct="1">
              <a:lnSpc>
                <a:spcPct val="200000"/>
              </a:lnSpc>
              <a:buClrTx/>
              <a:buSzTx/>
              <a:buFontTx/>
              <a:buNone/>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a:t>
            </a:r>
            <a:endParaRPr lang="zh-CN" altLang="en-US" dirty="0">
              <a:latin typeface="微软雅黑" panose="020B0503020204020204" charset="-122"/>
              <a:ea typeface="微软雅黑" panose="020B0503020204020204" charset="-122"/>
              <a:sym typeface="+mn-ea"/>
            </a:endParaRPr>
          </a:p>
          <a:p>
            <a:pPr lvl="0" algn="l">
              <a:buClrTx/>
              <a:buSzTx/>
              <a:buFontTx/>
            </a:pPr>
            <a:r>
              <a:rPr lang="en-US" altLang="zh-CN">
                <a:sym typeface="+mn-ea"/>
              </a:rPr>
              <a:t>    </a:t>
            </a:r>
            <a:endParaRPr lang="en-US" altLang="zh-CN">
              <a:sym typeface="+mn-ea"/>
            </a:endParaRPr>
          </a:p>
          <a:p>
            <a:pPr lvl="0" algn="l">
              <a:buClrTx/>
              <a:buSzTx/>
              <a:buFontTx/>
            </a:pPr>
            <a:endParaRPr lang="en-US" altLang="zh-CN">
              <a:sym typeface="+mn-ea"/>
            </a:endParaRPr>
          </a:p>
          <a:p>
            <a:pPr lvl="0" algn="l">
              <a:buClrTx/>
              <a:buSzTx/>
              <a:buFontTx/>
            </a:pPr>
            <a:r>
              <a:rPr lang="en-US" altLang="zh-CN">
                <a:sym typeface="+mn-ea"/>
              </a:rPr>
              <a:t>   </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任务四</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心理学基础概论</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55090" y="2133600"/>
            <a:ext cx="9483090" cy="2861310"/>
          </a:xfrm>
          <a:prstGeom prst="rect">
            <a:avLst/>
          </a:prstGeom>
          <a:noFill/>
        </p:spPr>
        <p:txBody>
          <a:bodyPr wrap="square" rtlCol="0">
            <a:spAutoFit/>
          </a:bodyPr>
          <a:lstStyle/>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sym typeface="+mn-ea"/>
              </a:rPr>
              <a:t>案例分析</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心理现象包括心理过程和人格两部分。康复治疗师只有在认识人的基本心理现象及心理活动发生发展规律的基础上，才能在康复治疗中把握伤、病、残患者的心理现象及心理因素在残疾发生、发展和转归中的作用，了解康复治疗中患者的心理变化和应激情况的处理，给以及时正确的疏导和处理。</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11455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运动学基础</a:t>
            </a: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理论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22705" y="997585"/>
            <a:ext cx="9157970" cy="3276600"/>
          </a:xfrm>
          <a:prstGeom prst="rect">
            <a:avLst/>
          </a:prstGeom>
          <a:noFill/>
        </p:spPr>
        <p:txBody>
          <a:bodyPr wrap="square" rtlCol="0">
            <a:spAutoFit/>
          </a:bodyPr>
          <a:p>
            <a:pPr indent="457200" algn="just" fontAlgn="auto">
              <a:lnSpc>
                <a:spcPct val="150000"/>
              </a:lnSpc>
            </a:pPr>
            <a:r>
              <a:rPr lang="zh-CN" altLang="en-US" b="1" dirty="0">
                <a:solidFill>
                  <a:srgbClr val="2E75B6"/>
                </a:solidFill>
                <a:latin typeface="微软雅黑" panose="020B0503020204020204" charset="-122"/>
                <a:ea typeface="微软雅黑" panose="020B0503020204020204" charset="-122"/>
                <a:sym typeface="+mn-ea"/>
              </a:rPr>
              <a:t>学习任务</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sym typeface="+mn-ea"/>
              </a:rPr>
              <a:t>1</a:t>
            </a:r>
            <a:r>
              <a:rPr lang="zh-CN" altLang="en-US" dirty="0">
                <a:latin typeface="微软雅黑" panose="020B0503020204020204" charset="-122"/>
                <a:ea typeface="微软雅黑" panose="020B0503020204020204" charset="-122"/>
                <a:sym typeface="+mn-ea"/>
              </a:rPr>
              <a:t>、掌握力学基本概念；人体解剖参考面；人体运动链；人体力学杠杆的分类；制动的形式及利弊。</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sym typeface="+mn-ea"/>
              </a:rPr>
              <a:t>2</a:t>
            </a:r>
            <a:r>
              <a:rPr lang="zh-CN" altLang="en-US" dirty="0">
                <a:latin typeface="微软雅黑" panose="020B0503020204020204" charset="-122"/>
                <a:ea typeface="微软雅黑" panose="020B0503020204020204" charset="-122"/>
                <a:sym typeface="+mn-ea"/>
              </a:rPr>
              <a:t>、熟悉人体关节运动形式；重心的位置及影响因素。</a:t>
            </a:r>
            <a:endParaRPr lang="zh-CN" altLang="en-US"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en-US" altLang="zh-CN" dirty="0">
                <a:latin typeface="微软雅黑" panose="020B0503020204020204" charset="-122"/>
                <a:ea typeface="微软雅黑" panose="020B0503020204020204" charset="-122"/>
                <a:sym typeface="+mn-ea"/>
              </a:rPr>
              <a:t>3</a:t>
            </a:r>
            <a:r>
              <a:rPr lang="zh-CN" altLang="en-US" dirty="0">
                <a:latin typeface="微软雅黑" panose="020B0503020204020204" charset="-122"/>
                <a:ea typeface="微软雅黑" panose="020B0503020204020204" charset="-122"/>
                <a:sym typeface="+mn-ea"/>
              </a:rPr>
              <a:t>、了解运动控制的调节机制。</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运动学基础</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理论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60400" y="2152650"/>
            <a:ext cx="10871200" cy="2168525"/>
          </a:xfrm>
          <a:prstGeom prst="rect">
            <a:avLst/>
          </a:prstGeom>
          <a:noFill/>
        </p:spPr>
        <p:txBody>
          <a:bodyPr wrap="square" rtlCol="0">
            <a:spAutoFit/>
          </a:bodyPr>
          <a:lstStyle/>
          <a:p>
            <a:pPr indent="457200" algn="just" fontAlgn="auto">
              <a:lnSpc>
                <a:spcPct val="150000"/>
              </a:lnSpc>
            </a:pPr>
            <a:r>
              <a:rPr lang="zh-CN" altLang="en-US" b="1" dirty="0">
                <a:solidFill>
                  <a:srgbClr val="2E75B6"/>
                </a:solidFill>
                <a:latin typeface="微软雅黑" panose="020B0503020204020204" charset="-122"/>
                <a:ea typeface="微软雅黑" panose="020B0503020204020204" charset="-122"/>
                <a:sym typeface="+mn-ea"/>
              </a:rPr>
              <a:t>学习任务</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en-US" altLang="zh-CN" sz="1800" dirty="0">
                <a:latin typeface="微软雅黑" panose="020B0503020204020204" charset="-122"/>
                <a:ea typeface="微软雅黑" panose="020B0503020204020204" charset="-122"/>
                <a:sym typeface="+mn-ea"/>
              </a:rPr>
              <a:t>1</a:t>
            </a:r>
            <a:r>
              <a:rPr lang="zh-CN" altLang="en-US" sz="1800" dirty="0">
                <a:latin typeface="微软雅黑" panose="020B0503020204020204" charset="-122"/>
                <a:ea typeface="微软雅黑" panose="020B0503020204020204" charset="-122"/>
                <a:sym typeface="+mn-ea"/>
              </a:rPr>
              <a:t>、掌握力学基本概念；人体解剖参考面；人体运动链；人体力学杠杆的分类；制动的形式及利弊。</a:t>
            </a:r>
            <a:endParaRPr lang="zh-CN" altLang="en-US" sz="1800"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en-US" altLang="zh-CN" sz="1800" dirty="0">
                <a:latin typeface="微软雅黑" panose="020B0503020204020204" charset="-122"/>
                <a:ea typeface="微软雅黑" panose="020B0503020204020204" charset="-122"/>
                <a:sym typeface="+mn-ea"/>
              </a:rPr>
              <a:t>2</a:t>
            </a:r>
            <a:r>
              <a:rPr lang="zh-CN" altLang="en-US" sz="1800" dirty="0">
                <a:latin typeface="微软雅黑" panose="020B0503020204020204" charset="-122"/>
                <a:ea typeface="微软雅黑" panose="020B0503020204020204" charset="-122"/>
                <a:sym typeface="+mn-ea"/>
              </a:rPr>
              <a:t>、熟悉人体关节运动形式；重心的位置及影响因素。</a:t>
            </a:r>
            <a:endParaRPr lang="zh-CN" altLang="en-US" sz="1800" dirty="0">
              <a:latin typeface="微软雅黑" panose="020B0503020204020204" charset="-122"/>
              <a:ea typeface="微软雅黑" panose="020B0503020204020204" charset="-122"/>
              <a:sym typeface="+mn-ea"/>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en-US" altLang="zh-CN" sz="1800" dirty="0">
                <a:latin typeface="微软雅黑" panose="020B0503020204020204" charset="-122"/>
                <a:ea typeface="微软雅黑" panose="020B0503020204020204" charset="-122"/>
                <a:sym typeface="+mn-ea"/>
              </a:rPr>
              <a:t>3</a:t>
            </a:r>
            <a:r>
              <a:rPr lang="zh-CN" altLang="en-US" sz="1800" dirty="0">
                <a:latin typeface="微软雅黑" panose="020B0503020204020204" charset="-122"/>
                <a:ea typeface="微软雅黑" panose="020B0503020204020204" charset="-122"/>
                <a:sym typeface="+mn-ea"/>
              </a:rPr>
              <a:t>、了解运动控制的调节机制。</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任务</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运动学基础理论</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00000"/>
              </a:lnSpc>
              <a:spcBef>
                <a:spcPts val="1000"/>
              </a:spcBef>
              <a:spcAft>
                <a:spcPts val="0"/>
              </a:spcAft>
              <a:buSzPct val="100000"/>
              <a:buNone/>
            </a:pP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39190" y="2233930"/>
            <a:ext cx="9914255" cy="216852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sym typeface="+mn-ea"/>
              </a:rPr>
              <a:t>内容提要</a:t>
            </a:r>
            <a:endParaRPr lang="zh-CN" altLang="en-US" dirty="0">
              <a:latin typeface="微软雅黑" panose="020B0503020204020204" charset="-122"/>
              <a:ea typeface="微软雅黑" panose="020B0503020204020204" charset="-122"/>
            </a:endParaRPr>
          </a:p>
          <a:p>
            <a:pPr indent="457200" algn="just" fontAlgn="auto">
              <a:lnSpc>
                <a:spcPct val="200000"/>
              </a:lnSpc>
              <a:buClrTx/>
              <a:buSzTx/>
              <a:buFontTx/>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运动学基础是研究人体活动的科学，所涉及的基础内容主要包括力学、运动学、运动与制动以及运动控制。正确认识各运动器官的力学特性及其在运动中的相互作用和生理功能，对创伤和疾病的预防、治疗和康复都极为重要</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DIAGRAM_VIRTUALLY_FRAME" val="{&quot;height&quot;:329.5,&quot;left&quot;:401.4204724409449,&quot;top&quot;:119.05,&quot;width&quot;:466.6249606299212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4.xml><?xml version="1.0" encoding="utf-8"?>
<p:tagLst xmlns:p="http://schemas.openxmlformats.org/presentationml/2006/main">
  <p:tag name="commondata" val="eyJoZGlkIjoiZWZhYzY1ZjEwYzE0MTgzYzYwNzAzNDFlNTliNGYwMzgifQ=="/>
</p:tagLst>
</file>

<file path=ppt/tags/tag11.xml><?xml version="1.0" encoding="utf-8"?>
<p:tagLst xmlns:p="http://schemas.openxmlformats.org/presentationml/2006/main">
  <p:tag name="KSO_WM_DIAGRAM_VIRTUALLY_FRAME" val="{&quot;height&quot;:329.5,&quot;left&quot;:401.4204724409449,&quot;top&quot;:119.05,&quot;width&quot;:466.62496062992125}"/>
</p:tagLst>
</file>

<file path=ppt/tags/tag12.xml><?xml version="1.0" encoding="utf-8"?>
<p:tagLst xmlns:p="http://schemas.openxmlformats.org/presentationml/2006/main">
  <p:tag name="KSO_WM_DIAGRAM_VIRTUALLY_FRAME" val="{&quot;height&quot;:329.5,&quot;left&quot;:401.4204724409449,&quot;top&quot;:119.05,&quot;width&quot;:466.62496062992125}"/>
</p:tagLst>
</file>

<file path=ppt/tags/tag13.xml><?xml version="1.0" encoding="utf-8"?>
<p:tagLst xmlns:p="http://schemas.openxmlformats.org/presentationml/2006/main">
  <p:tag name="KSO_WM_DIAGRAM_VIRTUALLY_FRAME" val="{&quot;height&quot;:329.5,&quot;left&quot;:401.4204724409449,&quot;top&quot;:119.05,&quot;width&quot;:466.62496062992125}"/>
</p:tagLst>
</file>

<file path=ppt/tags/tag14.xml><?xml version="1.0" encoding="utf-8"?>
<p:tagLst xmlns:p="http://schemas.openxmlformats.org/presentationml/2006/main">
  <p:tag name="KSO_WM_DIAGRAM_VIRTUALLY_FRAME" val="{&quot;height&quot;:329.5,&quot;left&quot;:401.4204724409449,&quot;top&quot;:119.05,&quot;width&quot;:466.62496062992125}"/>
</p:tagLst>
</file>

<file path=ppt/tags/tag15.xml><?xml version="1.0" encoding="utf-8"?>
<p:tagLst xmlns:p="http://schemas.openxmlformats.org/presentationml/2006/main">
  <p:tag name="KSO_WM_DIAGRAM_VIRTUALLY_FRAME" val="{&quot;height&quot;:329.5,&quot;left&quot;:401.4204724409449,&quot;top&quot;:119.05,&quot;width&quot;:466.62496062992125}"/>
</p:tagLst>
</file>

<file path=ppt/tags/tag16.xml><?xml version="1.0" encoding="utf-8"?>
<p:tagLst xmlns:p="http://schemas.openxmlformats.org/presentationml/2006/main">
  <p:tag name="KSO_WM_DIAGRAM_VIRTUALLY_FRAME" val="{&quot;height&quot;:329.5,&quot;left&quot;:401.4204724409449,&quot;top&quot;:119.05,&quot;width&quot;:466.62496062992125}"/>
</p:tagLst>
</file>

<file path=ppt/tags/tag17.xml><?xml version="1.0" encoding="utf-8"?>
<p:tagLst xmlns:p="http://schemas.openxmlformats.org/presentationml/2006/main">
  <p:tag name="KSO_WM_DIAGRAM_VIRTUALLY_FRAME" val="{&quot;height&quot;:329.5,&quot;left&quot;:401.4204724409449,&quot;top&quot;:119.05,&quot;width&quot;:466.62496062992125}"/>
</p:tagLst>
</file>

<file path=ppt/tags/tag18.xml><?xml version="1.0" encoding="utf-8"?>
<p:tagLst xmlns:p="http://schemas.openxmlformats.org/presentationml/2006/main">
  <p:tag name="KSO_WM_DIAGRAM_VIRTUALLY_FRAME" val="{&quot;height&quot;:329.5,&quot;left&quot;:401.4204724409449,&quot;top&quot;:119.05,&quot;width&quot;:466.62496062992125}"/>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DIAGRAM_VIRTUALLY_FRAME" val="{&quot;height&quot;:329.5,&quot;left&quot;:401.4204724409449,&quot;top&quot;:119.05,&quot;width&quot;:466.6249606299212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DIAGRAM_VIRTUALLY_FRAME" val="{&quot;height&quot;:329.5,&quot;left&quot;:401.4204724409449,&quot;top&quot;:119.05,&quot;width&quot;:466.62496062992125}"/>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DIAGRAM_VIRTUALLY_FRAME" val="{&quot;height&quot;:329.5,&quot;left&quot;:401.4204724409449,&quot;top&quot;:119.05,&quot;width&quot;:466.6249606299212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DIAGRAM_VIRTUALLY_FRAME" val="{&quot;height&quot;:329.5,&quot;left&quot;:401.4204724409449,&quot;top&quot;:119.05,&quot;width&quot;:466.62496062992125}"/>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xml><?xml version="1.0" encoding="utf-8"?>
<p:tagLst xmlns:p="http://schemas.openxmlformats.org/presentationml/2006/main">
  <p:tag name="KSO_WM_DIAGRAM_VIRTUALLY_FRAME" val="{&quot;height&quot;:329.5,&quot;left&quot;:401.4204724409449,&quot;top&quot;:119.05,&quot;width&quot;:466.62496062992125}"/>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DIAGRAM_VIRTUALLY_FRAME" val="{&quot;height&quot;:329.5,&quot;left&quot;:401.4204724409449,&quot;top&quot;:119.05,&quot;width&quot;:466.62496062992125}"/>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4421</Words>
  <Application>WPS 演示</Application>
  <PresentationFormat>自定义</PresentationFormat>
  <Paragraphs>432</Paragraphs>
  <Slides>56</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56</vt:i4>
      </vt:variant>
    </vt:vector>
  </HeadingPairs>
  <TitlesOfParts>
    <vt:vector size="73" baseType="lpstr">
      <vt:lpstr>Arial</vt:lpstr>
      <vt:lpstr>宋体</vt:lpstr>
      <vt:lpstr>Wingdings</vt:lpstr>
      <vt:lpstr>黑体</vt:lpstr>
      <vt:lpstr>微软雅黑</vt:lpstr>
      <vt:lpstr>华文细黑</vt:lpstr>
      <vt:lpstr>字魂70号-灵悦黑体</vt:lpstr>
      <vt:lpstr>Calibri</vt:lpstr>
      <vt:lpstr>Calibri</vt:lpstr>
      <vt:lpstr>Segoe UI</vt:lpstr>
      <vt:lpstr>隶书</vt:lpstr>
      <vt:lpstr>Arial Unicode MS</vt:lpstr>
      <vt:lpstr>Wingdings</vt:lpstr>
      <vt:lpstr>汉仪颜楷简</vt:lpstr>
      <vt:lpstr>楷体</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WPS_1751534095</cp:lastModifiedBy>
  <cp:revision>268</cp:revision>
  <dcterms:created xsi:type="dcterms:W3CDTF">2019-11-11T13:37:00Z</dcterms:created>
  <dcterms:modified xsi:type="dcterms:W3CDTF">2025-10-22T06:04:08Z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6FE9D1B22E034BA0953FA9D79D6F9D37_12</vt:lpwstr>
  </property>
</Properties>
</file>